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30"/>
  </p:notesMasterIdLst>
  <p:handoutMasterIdLst>
    <p:handoutMasterId r:id="rId31"/>
  </p:handoutMasterIdLst>
  <p:sldIdLst>
    <p:sldId id="256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3" r:id="rId13"/>
    <p:sldId id="257" r:id="rId14"/>
    <p:sldId id="315" r:id="rId15"/>
    <p:sldId id="316" r:id="rId16"/>
    <p:sldId id="317" r:id="rId17"/>
    <p:sldId id="318" r:id="rId18"/>
    <p:sldId id="320" r:id="rId19"/>
    <p:sldId id="314" r:id="rId20"/>
    <p:sldId id="322" r:id="rId21"/>
    <p:sldId id="327" r:id="rId22"/>
    <p:sldId id="324" r:id="rId23"/>
    <p:sldId id="323" r:id="rId24"/>
    <p:sldId id="321" r:id="rId25"/>
    <p:sldId id="291" r:id="rId26"/>
    <p:sldId id="284" r:id="rId27"/>
    <p:sldId id="325" r:id="rId28"/>
    <p:sldId id="32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6E1FD2-BF16-4A63-8ECE-4F7E773AC6DB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46755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Header Placeholder 2"/>
          <p:cNvSpPr txBox="1">
            <a:spLocks noGrp="1"/>
          </p:cNvSpPr>
          <p:nvPr>
            <p:ph type="hdr" sz="quarter"/>
          </p:nvPr>
        </p:nvSpPr>
        <p:spPr>
          <a:xfrm>
            <a:off x="-356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idx="1"/>
          </p:nvPr>
        </p:nvSpPr>
        <p:spPr>
          <a:xfrm>
            <a:off x="388439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443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Notes Placeholder 5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4"/>
          </p:nvPr>
        </p:nvSpPr>
        <p:spPr>
          <a:xfrm>
            <a:off x="-356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5"/>
          </p:nvPr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fld id="{2CA650AE-01C1-461C-908D-1D3D1E5294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n-US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929373-D414-4525-A899-32F7B58F1970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3073057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70079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502424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132730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B5A92-D91B-4EA3-BB35-3EB97459A6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44D3CE-5BE8-47C0-818A-DC0FBE4A3D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1062039"/>
            <a:ext cx="2057400" cy="506412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1062039"/>
            <a:ext cx="6019796" cy="506412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532D9-6EE8-49D8-8A87-53B917D3B6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8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/>
            <a:r>
              <a:rPr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37496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78E2EC-DD22-41A3-B4A4-FD2687C6A9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099051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099051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A047C4-9BF1-42B2-9371-3B08682629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DA2AAD-64FB-4A2A-8C42-B42D12EDFB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B05C3-5202-4B7A-AD44-118BC9C7A6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7A82F7-BD7B-4187-A33D-F44D886006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CC3B67-F419-4A7A-85AC-2B770BD68D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C087DA-8296-4EDC-A461-743B7DE7F4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F451B-189A-4915-9259-2370E4E01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top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4000" cy="1841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2349002"/>
            <a:ext cx="8229600" cy="377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547CDBCD-EF26-476C-ADEC-1F25D87CD5C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bottom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5361118"/>
            <a:ext cx="9144000" cy="14968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773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gi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457200" y="274320"/>
            <a:ext cx="8229600" cy="5299560"/>
          </a:xfrm>
        </p:spPr>
        <p:txBody>
          <a:bodyPr lIns="0" tIns="0" rIns="0" bIns="0" anchor="ctr" anchorCtr="1">
            <a:normAutofit/>
          </a:bodyPr>
          <a:lstStyle/>
          <a:p>
            <a:pPr lvl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/>
              <a:t>Introduction to </a:t>
            </a:r>
            <a:r>
              <a:rPr lang="en-US" sz="4800" b="1" dirty="0" smtClean="0"/>
              <a:t>Single Crystal</a:t>
            </a:r>
            <a:r>
              <a:rPr lang="en-US" sz="4800" dirty="0" smtClean="0"/>
              <a:t> Inelastic Neutron Scattering and Horace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2392514"/>
            <a:ext cx="5334000" cy="4000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09"/>
            <a:ext cx="8229600" cy="55812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By rotating the sample by small angles, we can combine the different detector surfaces cutting through </a:t>
            </a:r>
            <a:r>
              <a:rPr lang="en-GB" sz="2400" dirty="0">
                <a:latin typeface="+mn-lt"/>
              </a:rPr>
              <a:t>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</a:t>
            </a:r>
            <a:r>
              <a:rPr lang="en-GB" sz="2400" dirty="0" smtClean="0">
                <a:latin typeface="+mn-lt"/>
                <a:cs typeface="Calibri" panose="020F0502020204030204" pitchFamily="34" charset="0"/>
              </a:rPr>
              <a:t>space into a single 4D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  <a:cs typeface="Calibri" panose="020F0502020204030204" pitchFamily="34" charset="0"/>
              </a:rPr>
              <a:t>This is what Horace does.</a:t>
            </a: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09561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039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Why measure excitations in single crystals?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In powder (polycrystalline) measurements can only measure the magnitude of momentum transfer |</a:t>
            </a:r>
            <a:r>
              <a:rPr lang="en-GB" sz="2200" b="1" i="1" dirty="0" smtClean="0">
                <a:latin typeface="+mn-lt"/>
              </a:rPr>
              <a:t>Q</a:t>
            </a:r>
            <a:r>
              <a:rPr lang="en-GB" sz="2200" dirty="0" smtClean="0">
                <a:latin typeface="+mn-lt"/>
              </a:rPr>
              <a:t>|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Directional information is lost.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With single crystal, can see the full dispersion surfaces </a:t>
            </a:r>
            <a:r>
              <a:rPr lang="el-GR" sz="2200" dirty="0" smtClean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200" dirty="0" smtClean="0">
                <a:latin typeface="+mn-lt"/>
                <a:cs typeface="Calibri" panose="020F0502020204030204" pitchFamily="34" charset="0"/>
              </a:rPr>
              <a:t>(</a:t>
            </a:r>
            <a:r>
              <a:rPr lang="en-GB" sz="2200" b="1" i="1" dirty="0" smtClean="0">
                <a:latin typeface="+mn-lt"/>
                <a:cs typeface="Calibri" panose="020F0502020204030204" pitchFamily="34" charset="0"/>
              </a:rPr>
              <a:t>Q</a:t>
            </a:r>
            <a:r>
              <a:rPr lang="en-GB" sz="2200" dirty="0" smtClean="0">
                <a:latin typeface="+mn-lt"/>
                <a:cs typeface="Calibri" panose="020F0502020204030204" pitchFamily="34" charset="0"/>
              </a:rPr>
              <a:t>)</a:t>
            </a:r>
            <a:r>
              <a:rPr lang="en-GB" sz="2200" dirty="0" smtClean="0">
                <a:latin typeface="+mn-lt"/>
              </a:rPr>
              <a:t> </a:t>
            </a:r>
            <a:endParaRPr lang="en-GB" sz="2200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2246" y="3322101"/>
            <a:ext cx="4449376" cy="3104570"/>
            <a:chOff x="4586623" y="3381840"/>
            <a:chExt cx="4449376" cy="310457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623" y="3566507"/>
              <a:ext cx="4449376" cy="29199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94558" y="3381840"/>
              <a:ext cx="647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UPd</a:t>
              </a:r>
              <a:r>
                <a:rPr lang="en-GB" baseline="-25000" smtClean="0"/>
                <a:t>3</a:t>
              </a:r>
              <a:endParaRPr lang="en-GB" baseline="-2500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2" y="3506768"/>
            <a:ext cx="3894688" cy="29199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80160"/>
            <a:ext cx="4229100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The advantage of direct-geometry </a:t>
            </a:r>
            <a:r>
              <a:rPr lang="en-GB" sz="1600" dirty="0" err="1" smtClean="0">
                <a:latin typeface="+mn-lt"/>
              </a:rPr>
              <a:t>ToF</a:t>
            </a:r>
            <a:r>
              <a:rPr lang="en-GB" sz="1600" dirty="0" smtClean="0">
                <a:latin typeface="+mn-lt"/>
              </a:rPr>
              <a:t> spectrometers is the large Q-coverage – can measure several full Brillouin zones.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This allows e.g. a very detailed look at the dispersion giving much more accurate exchange parameters.</a:t>
            </a:r>
            <a:endParaRPr lang="en-GB" sz="16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46" y="1464798"/>
            <a:ext cx="4043386" cy="4461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400" y="6203886"/>
            <a:ext cx="527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Yttrium Iron Garnet, </a:t>
            </a:r>
            <a:r>
              <a:rPr lang="en-GB" sz="1600" dirty="0" err="1" smtClean="0"/>
              <a:t>Princep</a:t>
            </a:r>
            <a:r>
              <a:rPr lang="en-GB" sz="1600" dirty="0" smtClean="0"/>
              <a:t> et al., </a:t>
            </a:r>
            <a:r>
              <a:rPr lang="en-GB" sz="1600" i="1" dirty="0" err="1" smtClean="0"/>
              <a:t>npj</a:t>
            </a:r>
            <a:r>
              <a:rPr lang="en-GB" sz="1600" dirty="0" smtClean="0"/>
              <a:t> </a:t>
            </a:r>
            <a:r>
              <a:rPr lang="en-GB" sz="1600" i="1" dirty="0" smtClean="0"/>
              <a:t>Q. Mater., </a:t>
            </a:r>
            <a:r>
              <a:rPr lang="en-GB" sz="1600" b="1" dirty="0" smtClean="0"/>
              <a:t>2</a:t>
            </a:r>
            <a:r>
              <a:rPr lang="en-GB" sz="1600" dirty="0" smtClean="0"/>
              <a:t> (2017) </a:t>
            </a:r>
            <a:r>
              <a:rPr lang="en-GB" sz="1600" dirty="0"/>
              <a:t>63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61310" y="3125347"/>
            <a:ext cx="3555008" cy="3000411"/>
            <a:chOff x="861310" y="3125347"/>
            <a:chExt cx="3555008" cy="300041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310" y="3396933"/>
              <a:ext cx="3555008" cy="27288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98031" y="3134139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Old Model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13645" y="3125347"/>
              <a:ext cx="12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New Model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6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Or the large Q-coverage can allow you find a particular small region in Q-space which distinguishes between two models, which is not </a:t>
            </a:r>
            <a:r>
              <a:rPr lang="en-GB" sz="2400" i="1" dirty="0" smtClean="0">
                <a:latin typeface="+mn-lt"/>
              </a:rPr>
              <a:t>a priori</a:t>
            </a:r>
            <a:r>
              <a:rPr lang="en-GB" sz="2400" dirty="0" smtClean="0">
                <a:latin typeface="+mn-lt"/>
              </a:rPr>
              <a:t> obvious.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1374" y="6263942"/>
            <a:ext cx="6266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Pr</a:t>
            </a:r>
            <a:r>
              <a:rPr lang="en-GB" sz="1600" dirty="0" smtClean="0"/>
              <a:t>(</a:t>
            </a:r>
            <a:r>
              <a:rPr lang="en-GB" sz="1600" dirty="0" err="1" smtClean="0"/>
              <a:t>Ca,Sr</a:t>
            </a:r>
            <a:r>
              <a:rPr lang="en-GB" sz="1600" dirty="0" smtClean="0"/>
              <a:t>)Mn</a:t>
            </a:r>
            <a:r>
              <a:rPr lang="en-GB" sz="1600" baseline="-25000" dirty="0" smtClean="0"/>
              <a:t>2</a:t>
            </a:r>
            <a:r>
              <a:rPr lang="en-GB" sz="1600" dirty="0" smtClean="0"/>
              <a:t>O</a:t>
            </a:r>
            <a:r>
              <a:rPr lang="en-GB" sz="1600" baseline="-25000" dirty="0" smtClean="0"/>
              <a:t>7</a:t>
            </a:r>
            <a:r>
              <a:rPr lang="en-GB" sz="1600" dirty="0" smtClean="0"/>
              <a:t>, Butler et al., </a:t>
            </a:r>
            <a:r>
              <a:rPr lang="en-GB" sz="1600" i="1" dirty="0" smtClean="0"/>
              <a:t>J. Phys.: </a:t>
            </a:r>
            <a:r>
              <a:rPr lang="en-GB" sz="1600" i="1" dirty="0" err="1" smtClean="0"/>
              <a:t>Condens</a:t>
            </a:r>
            <a:r>
              <a:rPr lang="en-GB" sz="1600" i="1" dirty="0" smtClean="0"/>
              <a:t>. Matter, </a:t>
            </a:r>
            <a:r>
              <a:rPr lang="en-GB" sz="1600" b="1" dirty="0" smtClean="0"/>
              <a:t>33</a:t>
            </a:r>
            <a:r>
              <a:rPr lang="en-GB" sz="1600" dirty="0" smtClean="0"/>
              <a:t> (2021) 194006</a:t>
            </a:r>
          </a:p>
          <a:p>
            <a:pPr algn="r"/>
            <a:r>
              <a:rPr lang="en-GB" sz="1600" dirty="0" smtClean="0"/>
              <a:t>Johnstone et al., </a:t>
            </a:r>
            <a:r>
              <a:rPr lang="en-GB" sz="1600" i="1" dirty="0" smtClean="0"/>
              <a:t>Phys. Rev. Lett., </a:t>
            </a:r>
            <a:r>
              <a:rPr lang="en-GB" sz="1600" b="1" dirty="0" smtClean="0"/>
              <a:t>109</a:t>
            </a:r>
            <a:r>
              <a:rPr lang="en-GB" sz="1600" dirty="0" smtClean="0"/>
              <a:t> (2012) 237202</a:t>
            </a:r>
            <a:endParaRPr lang="en-GB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5" y="2530492"/>
            <a:ext cx="6969897" cy="369927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458530" y="4574878"/>
            <a:ext cx="5285090" cy="905748"/>
            <a:chOff x="2458530" y="4574878"/>
            <a:chExt cx="5285090" cy="905748"/>
          </a:xfrm>
        </p:grpSpPr>
        <p:sp>
          <p:nvSpPr>
            <p:cNvPr id="18" name="Oval 17"/>
            <p:cNvSpPr/>
            <p:nvPr/>
          </p:nvSpPr>
          <p:spPr>
            <a:xfrm>
              <a:off x="2458530" y="4580626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55383" y="4577752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6843620" y="4574878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010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Finally, the large Q-coverage is useful if you want to measure diffuse </a:t>
            </a:r>
            <a:r>
              <a:rPr lang="en-GB" sz="2400" i="1" dirty="0" smtClean="0">
                <a:latin typeface="+mn-lt"/>
              </a:rPr>
              <a:t>inelastic</a:t>
            </a:r>
            <a:r>
              <a:rPr lang="en-GB" sz="2400" dirty="0" smtClean="0">
                <a:latin typeface="+mn-lt"/>
              </a:rPr>
              <a:t> scattering.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1639" y="6263942"/>
            <a:ext cx="698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Magnon lifetime broadening in (</a:t>
            </a:r>
            <a:r>
              <a:rPr lang="en-GB" sz="1600" dirty="0" err="1" smtClean="0"/>
              <a:t>Y,Lu</a:t>
            </a:r>
            <a:r>
              <a:rPr lang="en-GB" sz="1600" dirty="0" smtClean="0"/>
              <a:t>)MnO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Oh et al., </a:t>
            </a:r>
            <a:r>
              <a:rPr lang="en-GB" sz="1600" i="1" dirty="0" smtClean="0"/>
              <a:t>Nat. Comm.</a:t>
            </a:r>
            <a:r>
              <a:rPr lang="en-GB" sz="1600" dirty="0" smtClean="0"/>
              <a:t>, </a:t>
            </a:r>
            <a:r>
              <a:rPr lang="en-GB" sz="1600" b="1" dirty="0" smtClean="0"/>
              <a:t>7</a:t>
            </a:r>
            <a:r>
              <a:rPr lang="en-GB" sz="1600" dirty="0" smtClean="0"/>
              <a:t> (2016) 13146</a:t>
            </a:r>
            <a:endParaRPr lang="en-GB" sz="16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636107" y="2189842"/>
            <a:ext cx="6165169" cy="3775953"/>
            <a:chOff x="1636107" y="2189842"/>
            <a:chExt cx="6165169" cy="3775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107" y="2189842"/>
              <a:ext cx="5229944" cy="37759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07469" y="3053157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Data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07469" y="482615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Model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84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In contrast, there are some situations where you </a:t>
            </a:r>
            <a:r>
              <a:rPr lang="en-GB" sz="2000" i="1" dirty="0" smtClean="0">
                <a:latin typeface="+mn-lt"/>
              </a:rPr>
              <a:t>don’t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i="1" dirty="0" smtClean="0">
                <a:latin typeface="+mn-lt"/>
              </a:rPr>
              <a:t>need</a:t>
            </a:r>
            <a:r>
              <a:rPr lang="en-GB" sz="2000" dirty="0" smtClean="0">
                <a:latin typeface="+mn-lt"/>
              </a:rPr>
              <a:t> to use a direct-</a:t>
            </a:r>
            <a:r>
              <a:rPr lang="en-GB" sz="2000" dirty="0" err="1" smtClean="0">
                <a:latin typeface="+mn-lt"/>
              </a:rPr>
              <a:t>ToF</a:t>
            </a:r>
            <a:r>
              <a:rPr lang="en-GB" sz="2000" dirty="0" smtClean="0">
                <a:latin typeface="+mn-lt"/>
              </a:rPr>
              <a:t> spectrometer with large Q-coverage or full rotation 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When you want to focus on a specific </a:t>
            </a:r>
            <a:r>
              <a:rPr lang="en-GB" sz="2000" b="1" i="1" dirty="0" smtClean="0">
                <a:latin typeface="+mn-lt"/>
              </a:rPr>
              <a:t>Q</a:t>
            </a:r>
            <a:r>
              <a:rPr lang="en-GB" sz="2000" dirty="0" smtClean="0">
                <a:latin typeface="+mn-lt"/>
              </a:rPr>
              <a:t>,</a:t>
            </a:r>
            <a:r>
              <a:rPr lang="el-G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region and want to measure a change with T, P, H, etc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→ use a triple-axis spectrometer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you have a low-dimensional magnetic material where the dispersion is only along one (or two) directions – choosing the right fixed orientation of the detector surface can be enough.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sz="16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75" y="3800386"/>
            <a:ext cx="57245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0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2027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used for 3 main tasks: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Creating a 4D S(</a:t>
            </a:r>
            <a:r>
              <a:rPr lang="en-GB" sz="1600" b="1" i="1" dirty="0" smtClean="0">
                <a:latin typeface="+mn-lt"/>
              </a:rPr>
              <a:t>Q</a:t>
            </a:r>
            <a:r>
              <a:rPr lang="en-GB" sz="1600" dirty="0" smtClean="0">
                <a:latin typeface="+mn-lt"/>
              </a:rPr>
              <a:t>,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dataset (an “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 file) from a set of runs at different sample rotation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Viewing / plotting this data in particular (</a:t>
            </a:r>
            <a:r>
              <a:rPr lang="en-GB" sz="1600" b="1" i="1" dirty="0" smtClean="0">
                <a:latin typeface="+mn-lt"/>
              </a:rPr>
              <a:t>Q</a:t>
            </a:r>
            <a:r>
              <a:rPr lang="en-GB" sz="1600" dirty="0" smtClean="0">
                <a:latin typeface="+mn-lt"/>
              </a:rPr>
              <a:t>,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regions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Fitting the data (either using a model for the scattering or to simple peak functions)</a:t>
            </a:r>
            <a:endParaRPr lang="en-GB" sz="1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mostly a command-line driven program in </a:t>
            </a:r>
            <a:r>
              <a:rPr lang="en-GB" sz="2400" dirty="0" err="1" smtClean="0">
                <a:latin typeface="+mn-lt"/>
              </a:rPr>
              <a:t>Matlab</a:t>
            </a:r>
            <a:r>
              <a:rPr lang="en-GB" sz="2400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There is a GUI which can do all of these tasks, but represents only about ≈70% of the functionality of Horace.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next sections will give an overview of how the program works and what it can do</a:t>
            </a:r>
            <a:endParaRPr lang="en-GB" sz="16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Horace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5756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data stored in the 4D </a:t>
            </a:r>
            <a:r>
              <a:rPr lang="en-GB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400" dirty="0" smtClean="0">
                <a:latin typeface="+mn-lt"/>
              </a:rPr>
              <a:t> file is stored in chunks in a coarse regular grid in (</a:t>
            </a:r>
            <a:r>
              <a:rPr lang="en-GB" sz="2400" b="1" i="1" dirty="0" smtClean="0">
                <a:latin typeface="+mn-lt"/>
              </a:rPr>
              <a:t>Q</a:t>
            </a:r>
            <a:r>
              <a:rPr lang="en-GB" sz="2400" dirty="0" smtClean="0">
                <a:latin typeface="+mn-lt"/>
              </a:rPr>
              <a:t>,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)-space.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allows fast access when you want to view a specific </a:t>
            </a:r>
            <a:r>
              <a:rPr lang="en-GB" sz="2400" dirty="0"/>
              <a:t>(</a:t>
            </a:r>
            <a:r>
              <a:rPr lang="en-GB" sz="2400" b="1" i="1" dirty="0"/>
              <a:t>Q</a:t>
            </a:r>
            <a:r>
              <a:rPr lang="en-GB" sz="2400" dirty="0"/>
              <a:t>,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region (just that chunk needs to be read).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But it means that Horace needs to know the full angular range of a scan in order to determine the </a:t>
            </a:r>
            <a:r>
              <a:rPr lang="en-GB" sz="2400" dirty="0"/>
              <a:t>(</a:t>
            </a:r>
            <a:r>
              <a:rPr lang="en-GB" sz="2400" b="1" i="1" dirty="0"/>
              <a:t>Q</a:t>
            </a:r>
            <a:r>
              <a:rPr lang="en-GB" sz="2400" dirty="0"/>
              <a:t>,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)-grid.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 you have to give the full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rotation range when you generate the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designed to run in parallel on both shared memory systems and clusters but it can also run on your laptop!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bottleneck is usually disk-access speeds</a:t>
            </a: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Generating the 4D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err="1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sqw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file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18576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0226"/>
            <a:ext cx="8229600" cy="47455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Recap from yesterday: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Detector trajectories:</a:t>
            </a: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Recap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55" y="1250061"/>
            <a:ext cx="1619048" cy="9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3863" y="795451"/>
            <a:ext cx="253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 smtClean="0"/>
              <a:t>Conservation of momentum</a:t>
            </a:r>
          </a:p>
          <a:p>
            <a:pPr algn="r"/>
            <a:r>
              <a:rPr lang="en-GB" sz="1600" dirty="0" smtClean="0"/>
              <a:t>And energy</a:t>
            </a:r>
            <a:endParaRPr lang="en-GB" sz="16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1183083" y="2969501"/>
            <a:ext cx="3342857" cy="3741031"/>
            <a:chOff x="1183083" y="2969501"/>
            <a:chExt cx="3342857" cy="3741031"/>
          </a:xfrm>
        </p:grpSpPr>
        <p:sp>
          <p:nvSpPr>
            <p:cNvPr id="20" name="TextBox 19"/>
            <p:cNvSpPr txBox="1"/>
            <p:nvPr/>
          </p:nvSpPr>
          <p:spPr>
            <a:xfrm>
              <a:off x="2125503" y="2969501"/>
              <a:ext cx="1041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(Powder)</a:t>
              </a:r>
              <a:endParaRPr lang="en-GB" dirty="0"/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1636236" y="3991144"/>
              <a:ext cx="2184400" cy="2719388"/>
              <a:chOff x="1636236" y="3991144"/>
              <a:chExt cx="2184400" cy="2719388"/>
            </a:xfrm>
          </p:grpSpPr>
          <p:sp>
            <p:nvSpPr>
              <p:cNvPr id="11" name="Line 50"/>
              <p:cNvSpPr>
                <a:spLocks noChangeShapeType="1"/>
              </p:cNvSpPr>
              <p:nvPr/>
            </p:nvSpPr>
            <p:spPr bwMode="auto">
              <a:xfrm>
                <a:off x="1936273" y="6027907"/>
                <a:ext cx="1439863" cy="1588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Line 51"/>
              <p:cNvSpPr>
                <a:spLocks noChangeShapeType="1"/>
              </p:cNvSpPr>
              <p:nvPr/>
            </p:nvSpPr>
            <p:spPr bwMode="auto">
              <a:xfrm flipV="1">
                <a:off x="2079148" y="4729331"/>
                <a:ext cx="1588" cy="1443039"/>
              </a:xfrm>
              <a:prstGeom prst="line">
                <a:avLst/>
              </a:prstGeom>
              <a:noFill/>
              <a:ln w="2556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pic>
            <p:nvPicPr>
              <p:cNvPr id="13" name="Picture 5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57" t="6349"/>
              <a:stretch>
                <a:fillRect/>
              </a:stretch>
            </p:blipFill>
            <p:spPr bwMode="auto">
              <a:xfrm>
                <a:off x="3460273" y="5865982"/>
                <a:ext cx="360363" cy="333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82457" t="634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0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Freeform 60"/>
              <p:cNvSpPr>
                <a:spLocks noChangeArrowheads="1"/>
              </p:cNvSpPr>
              <p:nvPr/>
            </p:nvSpPr>
            <p:spPr bwMode="auto">
              <a:xfrm>
                <a:off x="2125503" y="3991144"/>
                <a:ext cx="1135063" cy="2033588"/>
              </a:xfrm>
              <a:custGeom>
                <a:avLst/>
                <a:gdLst>
                  <a:gd name="T0" fmla="*/ 0 w 3153"/>
                  <a:gd name="T1" fmla="*/ 2147483647 h 5649"/>
                  <a:gd name="T2" fmla="*/ 2147483647 w 3153"/>
                  <a:gd name="T3" fmla="*/ 2147483647 h 5649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3153" h="5649">
                    <a:moveTo>
                      <a:pt x="0" y="5648"/>
                    </a:moveTo>
                    <a:cubicBezTo>
                      <a:pt x="1535" y="0"/>
                      <a:pt x="3152" y="5648"/>
                      <a:pt x="3152" y="5648"/>
                    </a:cubicBezTo>
                  </a:path>
                </a:pathLst>
              </a:custGeom>
              <a:noFill/>
              <a:ln w="9000" cap="flat">
                <a:solidFill>
                  <a:srgbClr val="CC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 Box 62"/>
              <p:cNvSpPr txBox="1">
                <a:spLocks noChangeArrowheads="1"/>
              </p:cNvSpPr>
              <p:nvPr/>
            </p:nvSpPr>
            <p:spPr bwMode="auto">
              <a:xfrm>
                <a:off x="1636236" y="6345407"/>
                <a:ext cx="2052637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0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 eaLnBrk="0" hangingPunct="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GB" altLang="en-US" sz="1800">
                    <a:solidFill>
                      <a:srgbClr val="000000"/>
                    </a:solidFill>
                    <a:latin typeface="Calibri" panose="020F0502020204030204" pitchFamily="34" charset="0"/>
                    <a:ea typeface="Arial Unicode MS" pitchFamily="34" charset="-128"/>
                  </a:rPr>
                  <a:t>Direct geometry</a:t>
                </a:r>
              </a:p>
            </p:txBody>
          </p:sp>
          <p:pic>
            <p:nvPicPr>
              <p:cNvPr id="17" name="Picture 12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759"/>
              <a:stretch>
                <a:fillRect/>
              </a:stretch>
            </p:blipFill>
            <p:spPr bwMode="auto">
              <a:xfrm>
                <a:off x="1847373" y="4086394"/>
                <a:ext cx="647700" cy="611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77759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0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Freeform 60"/>
              <p:cNvSpPr>
                <a:spLocks noChangeArrowheads="1"/>
              </p:cNvSpPr>
              <p:nvPr/>
            </p:nvSpPr>
            <p:spPr bwMode="auto">
              <a:xfrm>
                <a:off x="2125032" y="5124537"/>
                <a:ext cx="537793" cy="899788"/>
              </a:xfrm>
              <a:custGeom>
                <a:avLst/>
                <a:gdLst>
                  <a:gd name="T0" fmla="*/ 0 w 3153"/>
                  <a:gd name="T1" fmla="*/ 2147483647 h 5649"/>
                  <a:gd name="T2" fmla="*/ 2147483647 w 3153"/>
                  <a:gd name="T3" fmla="*/ 2147483647 h 5649"/>
                  <a:gd name="T4" fmla="*/ 0 60000 65536"/>
                  <a:gd name="T5" fmla="*/ 0 60000 65536"/>
                  <a:gd name="connsiteX0" fmla="*/ 0 w 4738"/>
                  <a:gd name="connsiteY0" fmla="*/ 5971 h 5971"/>
                  <a:gd name="connsiteX1" fmla="*/ 4738 w 4738"/>
                  <a:gd name="connsiteY1" fmla="*/ 1553 h 5971"/>
                  <a:gd name="connsiteX0" fmla="*/ 0 w 10000"/>
                  <a:gd name="connsiteY0" fmla="*/ 8690 h 8690"/>
                  <a:gd name="connsiteX1" fmla="*/ 3229 w 10000"/>
                  <a:gd name="connsiteY1" fmla="*/ 3894 h 8690"/>
                  <a:gd name="connsiteX2" fmla="*/ 10000 w 10000"/>
                  <a:gd name="connsiteY2" fmla="*/ 1291 h 8690"/>
                  <a:gd name="connsiteX0" fmla="*/ 0 w 10000"/>
                  <a:gd name="connsiteY0" fmla="*/ 8535 h 8535"/>
                  <a:gd name="connsiteX1" fmla="*/ 3229 w 10000"/>
                  <a:gd name="connsiteY1" fmla="*/ 3016 h 8535"/>
                  <a:gd name="connsiteX2" fmla="*/ 10000 w 10000"/>
                  <a:gd name="connsiteY2" fmla="*/ 21 h 8535"/>
                  <a:gd name="connsiteX0" fmla="*/ 0 w 10000"/>
                  <a:gd name="connsiteY0" fmla="*/ 9975 h 9975"/>
                  <a:gd name="connsiteX1" fmla="*/ 3288 w 10000"/>
                  <a:gd name="connsiteY1" fmla="*/ 4108 h 9975"/>
                  <a:gd name="connsiteX2" fmla="*/ 10000 w 10000"/>
                  <a:gd name="connsiteY2" fmla="*/ 0 h 9975"/>
                  <a:gd name="connsiteX0" fmla="*/ 0 w 10000"/>
                  <a:gd name="connsiteY0" fmla="*/ 10000 h 10000"/>
                  <a:gd name="connsiteX1" fmla="*/ 3288 w 10000"/>
                  <a:gd name="connsiteY1" fmla="*/ 4118 h 10000"/>
                  <a:gd name="connsiteX2" fmla="*/ 10000 w 10000"/>
                  <a:gd name="connsiteY2" fmla="*/ 0 h 10000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  <a:gd name="connsiteX0" fmla="*/ 0 w 10000"/>
                  <a:gd name="connsiteY0" fmla="*/ 10016 h 10016"/>
                  <a:gd name="connsiteX1" fmla="*/ 3288 w 10000"/>
                  <a:gd name="connsiteY1" fmla="*/ 4134 h 10016"/>
                  <a:gd name="connsiteX2" fmla="*/ 10000 w 10000"/>
                  <a:gd name="connsiteY2" fmla="*/ 16 h 1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10016">
                    <a:moveTo>
                      <a:pt x="0" y="10016"/>
                    </a:moveTo>
                    <a:cubicBezTo>
                      <a:pt x="1080" y="7747"/>
                      <a:pt x="50" y="9438"/>
                      <a:pt x="3288" y="4134"/>
                    </a:cubicBezTo>
                    <a:cubicBezTo>
                      <a:pt x="6968" y="-494"/>
                      <a:pt x="10000" y="16"/>
                      <a:pt x="10000" y="16"/>
                    </a:cubicBezTo>
                  </a:path>
                </a:pathLst>
              </a:custGeom>
              <a:noFill/>
              <a:ln w="15875" cap="flat">
                <a:solidFill>
                  <a:srgbClr val="00B8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1183083" y="3417088"/>
              <a:ext cx="3342857" cy="776766"/>
              <a:chOff x="1183083" y="3417088"/>
              <a:chExt cx="3342857" cy="77676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7026" y="3417088"/>
                <a:ext cx="2666667" cy="266667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083" y="3762770"/>
                <a:ext cx="3342857" cy="409524"/>
              </a:xfrm>
              <a:prstGeom prst="rect">
                <a:avLst/>
              </a:prstGeom>
            </p:spPr>
          </p:pic>
          <p:sp>
            <p:nvSpPr>
              <p:cNvPr id="87" name="Rectangle 86"/>
              <p:cNvSpPr/>
              <p:nvPr/>
            </p:nvSpPr>
            <p:spPr>
              <a:xfrm>
                <a:off x="2590801" y="3888165"/>
                <a:ext cx="133350" cy="1746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2528605" y="3726156"/>
                <a:ext cx="25519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00B0F0"/>
                    </a:solidFill>
                  </a:rPr>
                  <a:t>-</a:t>
                </a:r>
                <a:endParaRPr lang="en-GB" dirty="0" smtClean="0">
                  <a:solidFill>
                    <a:srgbClr val="00B0F0"/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506163" y="3824522"/>
                <a:ext cx="30008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rgbClr val="CCCC00"/>
                    </a:solidFill>
                  </a:rPr>
                  <a:t>+</a:t>
                </a:r>
              </a:p>
            </p:txBody>
          </p:sp>
        </p:grpSp>
      </p:grpSp>
      <p:grpSp>
        <p:nvGrpSpPr>
          <p:cNvPr id="195" name="Group 194"/>
          <p:cNvGrpSpPr/>
          <p:nvPr/>
        </p:nvGrpSpPr>
        <p:grpSpPr>
          <a:xfrm>
            <a:off x="5526733" y="2964619"/>
            <a:ext cx="2798084" cy="2997980"/>
            <a:chOff x="5526733" y="2964619"/>
            <a:chExt cx="2798084" cy="2997980"/>
          </a:xfrm>
        </p:grpSpPr>
        <p:sp>
          <p:nvSpPr>
            <p:cNvPr id="22" name="TextBox 21"/>
            <p:cNvSpPr txBox="1"/>
            <p:nvPr/>
          </p:nvSpPr>
          <p:spPr>
            <a:xfrm>
              <a:off x="6159785" y="2964619"/>
              <a:ext cx="1568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(Single Crystal)</a:t>
              </a:r>
              <a:endParaRPr lang="en-GB" dirty="0"/>
            </a:p>
          </p:txBody>
        </p:sp>
        <p:grpSp>
          <p:nvGrpSpPr>
            <p:cNvPr id="194" name="Group 193"/>
            <p:cNvGrpSpPr/>
            <p:nvPr/>
          </p:nvGrpSpPr>
          <p:grpSpPr>
            <a:xfrm>
              <a:off x="5526733" y="4566918"/>
              <a:ext cx="2798084" cy="1395681"/>
              <a:chOff x="5526733" y="4566918"/>
              <a:chExt cx="2798084" cy="1395681"/>
            </a:xfrm>
          </p:grpSpPr>
          <p:sp>
            <p:nvSpPr>
              <p:cNvPr id="93" name="Text Box 6"/>
              <p:cNvSpPr txBox="1">
                <a:spLocks noChangeArrowheads="1"/>
              </p:cNvSpPr>
              <p:nvPr/>
            </p:nvSpPr>
            <p:spPr bwMode="auto">
              <a:xfrm>
                <a:off x="7804117" y="4989538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Text Box 7"/>
              <p:cNvSpPr txBox="1">
                <a:spLocks noChangeArrowheads="1"/>
              </p:cNvSpPr>
              <p:nvPr/>
            </p:nvSpPr>
            <p:spPr bwMode="auto">
              <a:xfrm>
                <a:off x="6192655" y="4891330"/>
                <a:ext cx="51911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solidFill>
                      <a:srgbClr val="00FF00"/>
                    </a:solidFill>
                    <a:latin typeface="Calibri" panose="020F0502020204030204" pitchFamily="34" charset="0"/>
                  </a:rPr>
                  <a:t>k</a:t>
                </a:r>
                <a:r>
                  <a:rPr lang="en-US" altLang="en-US" sz="1200" b="1" i="1" baseline="-25000" dirty="0" err="1">
                    <a:solidFill>
                      <a:srgbClr val="00FF00"/>
                    </a:solidFill>
                    <a:latin typeface="Calibri" panose="020F0502020204030204" pitchFamily="34" charset="0"/>
                  </a:rPr>
                  <a:t>f</a:t>
                </a:r>
                <a:endParaRPr lang="en-US" altLang="en-US" sz="1800" dirty="0">
                  <a:solidFill>
                    <a:srgbClr val="00FF00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5526733" y="4566918"/>
                <a:ext cx="2059896" cy="1395681"/>
                <a:chOff x="5950903" y="2481263"/>
                <a:chExt cx="2059896" cy="1395681"/>
              </a:xfrm>
            </p:grpSpPr>
            <p:sp>
              <p:nvSpPr>
                <p:cNvPr id="105" name="Oval 14"/>
                <p:cNvSpPr>
                  <a:spLocks noChangeArrowheads="1"/>
                </p:cNvSpPr>
                <p:nvPr/>
              </p:nvSpPr>
              <p:spPr bwMode="auto">
                <a:xfrm>
                  <a:off x="59509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" name="Oval 15"/>
                <p:cNvSpPr>
                  <a:spLocks noChangeArrowheads="1"/>
                </p:cNvSpPr>
                <p:nvPr/>
              </p:nvSpPr>
              <p:spPr bwMode="auto">
                <a:xfrm>
                  <a:off x="627634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" name="Oval 16"/>
                <p:cNvSpPr>
                  <a:spLocks noChangeArrowheads="1"/>
                </p:cNvSpPr>
                <p:nvPr/>
              </p:nvSpPr>
              <p:spPr bwMode="auto">
                <a:xfrm>
                  <a:off x="660019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" name="Oval 17"/>
                <p:cNvSpPr>
                  <a:spLocks noChangeArrowheads="1"/>
                </p:cNvSpPr>
                <p:nvPr/>
              </p:nvSpPr>
              <p:spPr bwMode="auto">
                <a:xfrm>
                  <a:off x="6925628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" name="Oval 18"/>
                <p:cNvSpPr>
                  <a:spLocks noChangeArrowheads="1"/>
                </p:cNvSpPr>
                <p:nvPr/>
              </p:nvSpPr>
              <p:spPr bwMode="auto">
                <a:xfrm>
                  <a:off x="7251065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" name="Oval 19"/>
                <p:cNvSpPr>
                  <a:spLocks noChangeArrowheads="1"/>
                </p:cNvSpPr>
                <p:nvPr/>
              </p:nvSpPr>
              <p:spPr bwMode="auto">
                <a:xfrm>
                  <a:off x="75765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Oval 20"/>
                <p:cNvSpPr>
                  <a:spLocks noChangeArrowheads="1"/>
                </p:cNvSpPr>
                <p:nvPr/>
              </p:nvSpPr>
              <p:spPr bwMode="auto">
                <a:xfrm>
                  <a:off x="59509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" name="Oval 21"/>
                <p:cNvSpPr>
                  <a:spLocks noChangeArrowheads="1"/>
                </p:cNvSpPr>
                <p:nvPr/>
              </p:nvSpPr>
              <p:spPr bwMode="auto">
                <a:xfrm>
                  <a:off x="627634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" name="Oval 22"/>
                <p:cNvSpPr>
                  <a:spLocks noChangeArrowheads="1"/>
                </p:cNvSpPr>
                <p:nvPr/>
              </p:nvSpPr>
              <p:spPr bwMode="auto">
                <a:xfrm>
                  <a:off x="660019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" name="Oval 23"/>
                <p:cNvSpPr>
                  <a:spLocks noChangeArrowheads="1"/>
                </p:cNvSpPr>
                <p:nvPr/>
              </p:nvSpPr>
              <p:spPr bwMode="auto">
                <a:xfrm>
                  <a:off x="6925628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" name="Oval 24"/>
                <p:cNvSpPr>
                  <a:spLocks noChangeArrowheads="1"/>
                </p:cNvSpPr>
                <p:nvPr/>
              </p:nvSpPr>
              <p:spPr bwMode="auto">
                <a:xfrm>
                  <a:off x="7251065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Oval 25"/>
                <p:cNvSpPr>
                  <a:spLocks noChangeArrowheads="1"/>
                </p:cNvSpPr>
                <p:nvPr/>
              </p:nvSpPr>
              <p:spPr bwMode="auto">
                <a:xfrm>
                  <a:off x="75765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Oval 26"/>
                <p:cNvSpPr>
                  <a:spLocks noChangeArrowheads="1"/>
                </p:cNvSpPr>
                <p:nvPr/>
              </p:nvSpPr>
              <p:spPr bwMode="auto">
                <a:xfrm>
                  <a:off x="59509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Oval 27"/>
                <p:cNvSpPr>
                  <a:spLocks noChangeArrowheads="1"/>
                </p:cNvSpPr>
                <p:nvPr/>
              </p:nvSpPr>
              <p:spPr bwMode="auto">
                <a:xfrm>
                  <a:off x="627634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Oval 28"/>
                <p:cNvSpPr>
                  <a:spLocks noChangeArrowheads="1"/>
                </p:cNvSpPr>
                <p:nvPr/>
              </p:nvSpPr>
              <p:spPr bwMode="auto">
                <a:xfrm>
                  <a:off x="660019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0" name="Oval 29"/>
                <p:cNvSpPr>
                  <a:spLocks noChangeArrowheads="1"/>
                </p:cNvSpPr>
                <p:nvPr/>
              </p:nvSpPr>
              <p:spPr bwMode="auto">
                <a:xfrm>
                  <a:off x="6925628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1" name="Oval 30"/>
                <p:cNvSpPr>
                  <a:spLocks noChangeArrowheads="1"/>
                </p:cNvSpPr>
                <p:nvPr/>
              </p:nvSpPr>
              <p:spPr bwMode="auto">
                <a:xfrm>
                  <a:off x="7251065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Oval 31"/>
                <p:cNvSpPr>
                  <a:spLocks noChangeArrowheads="1"/>
                </p:cNvSpPr>
                <p:nvPr/>
              </p:nvSpPr>
              <p:spPr bwMode="auto">
                <a:xfrm>
                  <a:off x="75765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Oval 32"/>
                <p:cNvSpPr>
                  <a:spLocks noChangeArrowheads="1"/>
                </p:cNvSpPr>
                <p:nvPr/>
              </p:nvSpPr>
              <p:spPr bwMode="auto">
                <a:xfrm>
                  <a:off x="59509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Oval 33"/>
                <p:cNvSpPr>
                  <a:spLocks noChangeArrowheads="1"/>
                </p:cNvSpPr>
                <p:nvPr/>
              </p:nvSpPr>
              <p:spPr bwMode="auto">
                <a:xfrm>
                  <a:off x="627634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Oval 34"/>
                <p:cNvSpPr>
                  <a:spLocks noChangeArrowheads="1"/>
                </p:cNvSpPr>
                <p:nvPr/>
              </p:nvSpPr>
              <p:spPr bwMode="auto">
                <a:xfrm>
                  <a:off x="660019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Oval 35"/>
                <p:cNvSpPr>
                  <a:spLocks noChangeArrowheads="1"/>
                </p:cNvSpPr>
                <p:nvPr/>
              </p:nvSpPr>
              <p:spPr bwMode="auto">
                <a:xfrm>
                  <a:off x="6925628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Oval 36"/>
                <p:cNvSpPr>
                  <a:spLocks noChangeArrowheads="1"/>
                </p:cNvSpPr>
                <p:nvPr/>
              </p:nvSpPr>
              <p:spPr bwMode="auto">
                <a:xfrm>
                  <a:off x="7251065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Oval 37"/>
                <p:cNvSpPr>
                  <a:spLocks noChangeArrowheads="1"/>
                </p:cNvSpPr>
                <p:nvPr/>
              </p:nvSpPr>
              <p:spPr bwMode="auto">
                <a:xfrm>
                  <a:off x="75765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9" name="Oval 38"/>
                <p:cNvSpPr>
                  <a:spLocks noChangeArrowheads="1"/>
                </p:cNvSpPr>
                <p:nvPr/>
              </p:nvSpPr>
              <p:spPr bwMode="auto">
                <a:xfrm>
                  <a:off x="59509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0" name="Oval 39"/>
                <p:cNvSpPr>
                  <a:spLocks noChangeArrowheads="1"/>
                </p:cNvSpPr>
                <p:nvPr/>
              </p:nvSpPr>
              <p:spPr bwMode="auto">
                <a:xfrm>
                  <a:off x="627634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1" name="Oval 40"/>
                <p:cNvSpPr>
                  <a:spLocks noChangeArrowheads="1"/>
                </p:cNvSpPr>
                <p:nvPr/>
              </p:nvSpPr>
              <p:spPr bwMode="auto">
                <a:xfrm>
                  <a:off x="660019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2" name="Oval 41"/>
                <p:cNvSpPr>
                  <a:spLocks noChangeArrowheads="1"/>
                </p:cNvSpPr>
                <p:nvPr/>
              </p:nvSpPr>
              <p:spPr bwMode="auto">
                <a:xfrm>
                  <a:off x="6925628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3" name="Oval 42"/>
                <p:cNvSpPr>
                  <a:spLocks noChangeArrowheads="1"/>
                </p:cNvSpPr>
                <p:nvPr/>
              </p:nvSpPr>
              <p:spPr bwMode="auto">
                <a:xfrm>
                  <a:off x="7251065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4" name="Oval 43"/>
                <p:cNvSpPr>
                  <a:spLocks noChangeArrowheads="1"/>
                </p:cNvSpPr>
                <p:nvPr/>
              </p:nvSpPr>
              <p:spPr bwMode="auto">
                <a:xfrm>
                  <a:off x="75765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5" name="Oval 19"/>
                <p:cNvSpPr>
                  <a:spLocks noChangeArrowheads="1"/>
                </p:cNvSpPr>
                <p:nvPr/>
              </p:nvSpPr>
              <p:spPr bwMode="auto">
                <a:xfrm>
                  <a:off x="7904437" y="248153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6" name="Oval 25"/>
                <p:cNvSpPr>
                  <a:spLocks noChangeArrowheads="1"/>
                </p:cNvSpPr>
                <p:nvPr/>
              </p:nvSpPr>
              <p:spPr bwMode="auto">
                <a:xfrm>
                  <a:off x="7904437" y="2803794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7" name="Oval 31"/>
                <p:cNvSpPr>
                  <a:spLocks noChangeArrowheads="1"/>
                </p:cNvSpPr>
                <p:nvPr/>
              </p:nvSpPr>
              <p:spPr bwMode="auto">
                <a:xfrm>
                  <a:off x="7904437" y="312446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8" name="Oval 37"/>
                <p:cNvSpPr>
                  <a:spLocks noChangeArrowheads="1"/>
                </p:cNvSpPr>
                <p:nvPr/>
              </p:nvSpPr>
              <p:spPr bwMode="auto">
                <a:xfrm>
                  <a:off x="7904437" y="344831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39" name="Oval 43"/>
                <p:cNvSpPr>
                  <a:spLocks noChangeArrowheads="1"/>
                </p:cNvSpPr>
                <p:nvPr/>
              </p:nvSpPr>
              <p:spPr bwMode="auto">
                <a:xfrm>
                  <a:off x="7904437" y="377058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6" name="Line 43"/>
              <p:cNvSpPr>
                <a:spLocks noChangeShapeType="1"/>
              </p:cNvSpPr>
              <p:nvPr/>
            </p:nvSpPr>
            <p:spPr bwMode="auto">
              <a:xfrm flipH="1">
                <a:off x="6548129" y="5255540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7" name="Line 43"/>
              <p:cNvSpPr>
                <a:spLocks noChangeShapeType="1"/>
              </p:cNvSpPr>
              <p:nvPr/>
            </p:nvSpPr>
            <p:spPr bwMode="auto">
              <a:xfrm flipH="1">
                <a:off x="7329762" y="5255540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8" name="Text Box 6"/>
              <p:cNvSpPr txBox="1">
                <a:spLocks noChangeArrowheads="1"/>
              </p:cNvSpPr>
              <p:nvPr/>
            </p:nvSpPr>
            <p:spPr bwMode="auto">
              <a:xfrm>
                <a:off x="6829129" y="5223789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Line 109"/>
              <p:cNvSpPr>
                <a:spLocks noChangeShapeType="1"/>
              </p:cNvSpPr>
              <p:nvPr/>
            </p:nvSpPr>
            <p:spPr bwMode="auto">
              <a:xfrm flipV="1">
                <a:off x="6554637" y="5181167"/>
                <a:ext cx="176" cy="9771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0" name="Line 63"/>
              <p:cNvSpPr>
                <a:spLocks noChangeShapeType="1"/>
              </p:cNvSpPr>
              <p:nvPr/>
            </p:nvSpPr>
            <p:spPr bwMode="auto">
              <a:xfrm flipH="1" flipV="1">
                <a:off x="5704162" y="5109134"/>
                <a:ext cx="1645666" cy="145469"/>
              </a:xfrm>
              <a:prstGeom prst="line">
                <a:avLst/>
              </a:prstGeom>
              <a:noFill/>
              <a:ln w="9360">
                <a:solidFill>
                  <a:srgbClr val="00FF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01" name="Text Box 8"/>
              <p:cNvSpPr txBox="1">
                <a:spLocks noChangeArrowheads="1"/>
              </p:cNvSpPr>
              <p:nvPr/>
            </p:nvSpPr>
            <p:spPr bwMode="auto">
              <a:xfrm>
                <a:off x="6168944" y="5196073"/>
                <a:ext cx="260621" cy="288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smtClean="0">
                    <a:solidFill>
                      <a:srgbClr val="00B0F0"/>
                    </a:solidFill>
                    <a:latin typeface="Arial" panose="020B0604020202020204" pitchFamily="34" charset="0"/>
                  </a:rPr>
                  <a:t>Q</a:t>
                </a:r>
                <a:endParaRPr lang="en-US" altLang="en-US" sz="1800" dirty="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Line 43"/>
              <p:cNvSpPr>
                <a:spLocks noChangeShapeType="1"/>
              </p:cNvSpPr>
              <p:nvPr/>
            </p:nvSpPr>
            <p:spPr bwMode="auto">
              <a:xfrm rot="300000" flipH="1">
                <a:off x="6553132" y="5220091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7" name="Line 109"/>
              <p:cNvSpPr>
                <a:spLocks noChangeShapeType="1"/>
              </p:cNvSpPr>
              <p:nvPr/>
            </p:nvSpPr>
            <p:spPr bwMode="auto">
              <a:xfrm flipH="1" flipV="1">
                <a:off x="6483570" y="5181166"/>
                <a:ext cx="69863" cy="9771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8" name="Line 109"/>
              <p:cNvSpPr>
                <a:spLocks noChangeShapeType="1"/>
              </p:cNvSpPr>
              <p:nvPr/>
            </p:nvSpPr>
            <p:spPr bwMode="auto">
              <a:xfrm flipH="1" flipV="1">
                <a:off x="6412502" y="5181165"/>
                <a:ext cx="140930" cy="80944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9" name="Line 109"/>
              <p:cNvSpPr>
                <a:spLocks noChangeShapeType="1"/>
              </p:cNvSpPr>
              <p:nvPr/>
            </p:nvSpPr>
            <p:spPr bwMode="auto">
              <a:xfrm flipH="1" flipV="1">
                <a:off x="6306434" y="5164394"/>
                <a:ext cx="258508" cy="97714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0" name="Line 109"/>
              <p:cNvSpPr>
                <a:spLocks noChangeShapeType="1"/>
              </p:cNvSpPr>
              <p:nvPr/>
            </p:nvSpPr>
            <p:spPr bwMode="auto">
              <a:xfrm flipH="1" flipV="1">
                <a:off x="6177605" y="5147620"/>
                <a:ext cx="387336" cy="114487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1" name="Line 109"/>
              <p:cNvSpPr>
                <a:spLocks noChangeShapeType="1"/>
              </p:cNvSpPr>
              <p:nvPr/>
            </p:nvSpPr>
            <p:spPr bwMode="auto">
              <a:xfrm flipH="1" flipV="1">
                <a:off x="6029280" y="5134550"/>
                <a:ext cx="535660" cy="120052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2" name="Line 109"/>
              <p:cNvSpPr>
                <a:spLocks noChangeShapeType="1"/>
              </p:cNvSpPr>
              <p:nvPr/>
            </p:nvSpPr>
            <p:spPr bwMode="auto">
              <a:xfrm flipH="1" flipV="1">
                <a:off x="5880954" y="5121480"/>
                <a:ext cx="683985" cy="134058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3" name="Line 109"/>
              <p:cNvSpPr>
                <a:spLocks noChangeShapeType="1"/>
              </p:cNvSpPr>
              <p:nvPr/>
            </p:nvSpPr>
            <p:spPr bwMode="auto">
              <a:xfrm flipH="1" flipV="1">
                <a:off x="5719042" y="5117780"/>
                <a:ext cx="845895" cy="137757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399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/>
          <p:cNvSpPr/>
          <p:nvPr/>
        </p:nvSpPr>
        <p:spPr>
          <a:xfrm>
            <a:off x="2381250" y="4635270"/>
            <a:ext cx="4287859" cy="1115861"/>
          </a:xfrm>
          <a:prstGeom prst="parallelogram">
            <a:avLst>
              <a:gd name="adj" fmla="val 153771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To generate the </a:t>
            </a:r>
            <a:r>
              <a:rPr lang="en-GB" sz="2400" dirty="0">
                <a:latin typeface="+mn-lt"/>
              </a:rPr>
              <a:t>4D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file, you need to give Horace: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lattice parameters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incident energy </a:t>
            </a:r>
            <a:r>
              <a:rPr lang="en-GB" sz="2000" dirty="0" err="1" smtClean="0">
                <a:latin typeface="+mn-lt"/>
              </a:rPr>
              <a:t>E</a:t>
            </a:r>
            <a:r>
              <a:rPr lang="en-GB" sz="2000" baseline="-25000" dirty="0" err="1" smtClean="0">
                <a:latin typeface="+mn-lt"/>
              </a:rPr>
              <a:t>i</a:t>
            </a:r>
            <a:endParaRPr lang="en-GB" sz="2000" baseline="-25000" dirty="0" smtClean="0">
              <a:latin typeface="+mn-lt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crystal orientation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Specified as 2 vectors: </a:t>
            </a:r>
            <a:r>
              <a:rPr lang="en-GB" sz="1600" b="1" dirty="0" smtClean="0">
                <a:latin typeface="+mn-lt"/>
              </a:rPr>
              <a:t>u</a:t>
            </a:r>
            <a:r>
              <a:rPr lang="en-GB" sz="1600" dirty="0" smtClean="0">
                <a:latin typeface="+mn-lt"/>
              </a:rPr>
              <a:t> and </a:t>
            </a:r>
            <a:r>
              <a:rPr lang="en-GB" sz="1600" b="1" dirty="0" smtClean="0">
                <a:latin typeface="+mn-lt"/>
              </a:rPr>
              <a:t>v</a:t>
            </a:r>
            <a:r>
              <a:rPr lang="en-GB" sz="1600" dirty="0" smtClean="0">
                <a:latin typeface="+mn-lt"/>
              </a:rPr>
              <a:t> which define the horizontal plane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A set of angles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+mn-lt"/>
              </a:rPr>
              <a:t> (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psi</a:t>
            </a:r>
            <a:r>
              <a:rPr lang="en-GB" sz="1600" dirty="0" smtClean="0">
                <a:latin typeface="+mn-lt"/>
              </a:rPr>
              <a:t>) where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=0 corresponds to 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GB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GB" sz="16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 (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parallel to the incident beam), corresponding to all the measurements made (or planned).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Offset angles (d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dpsi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omega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GU,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denoting crystal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mis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-alignments.</a:t>
            </a:r>
            <a:endParaRPr lang="en-GB" sz="16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Generating the 4D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err="1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sqw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file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582339" y="4635270"/>
            <a:ext cx="2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 rot="568058">
            <a:off x="4289150" y="4656425"/>
            <a:ext cx="281319" cy="1003130"/>
            <a:chOff x="3685183" y="4232623"/>
            <a:chExt cx="450544" cy="1327695"/>
          </a:xfrm>
        </p:grpSpPr>
        <p:sp>
          <p:nvSpPr>
            <p:cNvPr id="8" name="Rectangle 7"/>
            <p:cNvSpPr/>
            <p:nvPr/>
          </p:nvSpPr>
          <p:spPr>
            <a:xfrm>
              <a:off x="3685183" y="4299529"/>
              <a:ext cx="450544" cy="1260789"/>
            </a:xfrm>
            <a:custGeom>
              <a:avLst/>
              <a:gdLst>
                <a:gd name="connsiteX0" fmla="*/ 0 w 450535"/>
                <a:gd name="connsiteY0" fmla="*/ 0 h 1186534"/>
                <a:gd name="connsiteX1" fmla="*/ 450535 w 450535"/>
                <a:gd name="connsiteY1" fmla="*/ 0 h 1186534"/>
                <a:gd name="connsiteX2" fmla="*/ 450535 w 450535"/>
                <a:gd name="connsiteY2" fmla="*/ 1186534 h 1186534"/>
                <a:gd name="connsiteX3" fmla="*/ 0 w 450535"/>
                <a:gd name="connsiteY3" fmla="*/ 1186534 h 1186534"/>
                <a:gd name="connsiteX4" fmla="*/ 0 w 450535"/>
                <a:gd name="connsiteY4" fmla="*/ 0 h 1186534"/>
                <a:gd name="connsiteX0" fmla="*/ 0 w 450535"/>
                <a:gd name="connsiteY0" fmla="*/ 0 h 1186534"/>
                <a:gd name="connsiteX1" fmla="*/ 450535 w 450535"/>
                <a:gd name="connsiteY1" fmla="*/ 0 h 1186534"/>
                <a:gd name="connsiteX2" fmla="*/ 450535 w 450535"/>
                <a:gd name="connsiteY2" fmla="*/ 1186534 h 1186534"/>
                <a:gd name="connsiteX3" fmla="*/ 0 w 450535"/>
                <a:gd name="connsiteY3" fmla="*/ 1181771 h 1186534"/>
                <a:gd name="connsiteX4" fmla="*/ 0 w 450535"/>
                <a:gd name="connsiteY4" fmla="*/ 0 h 1186534"/>
                <a:gd name="connsiteX0" fmla="*/ 0 w 450535"/>
                <a:gd name="connsiteY0" fmla="*/ 0 h 1227827"/>
                <a:gd name="connsiteX1" fmla="*/ 450535 w 450535"/>
                <a:gd name="connsiteY1" fmla="*/ 0 h 1227827"/>
                <a:gd name="connsiteX2" fmla="*/ 450535 w 450535"/>
                <a:gd name="connsiteY2" fmla="*/ 1186534 h 1227827"/>
                <a:gd name="connsiteX3" fmla="*/ 0 w 450535"/>
                <a:gd name="connsiteY3" fmla="*/ 1181771 h 1227827"/>
                <a:gd name="connsiteX4" fmla="*/ 0 w 450535"/>
                <a:gd name="connsiteY4" fmla="*/ 0 h 1227827"/>
                <a:gd name="connsiteX0" fmla="*/ 0 w 450535"/>
                <a:gd name="connsiteY0" fmla="*/ 0 h 1255337"/>
                <a:gd name="connsiteX1" fmla="*/ 450535 w 450535"/>
                <a:gd name="connsiteY1" fmla="*/ 0 h 1255337"/>
                <a:gd name="connsiteX2" fmla="*/ 450535 w 450535"/>
                <a:gd name="connsiteY2" fmla="*/ 1186534 h 1255337"/>
                <a:gd name="connsiteX3" fmla="*/ 0 w 450535"/>
                <a:gd name="connsiteY3" fmla="*/ 1181771 h 1255337"/>
                <a:gd name="connsiteX4" fmla="*/ 0 w 450535"/>
                <a:gd name="connsiteY4" fmla="*/ 0 h 1255337"/>
                <a:gd name="connsiteX0" fmla="*/ 0 w 450535"/>
                <a:gd name="connsiteY0" fmla="*/ 0 h 1267380"/>
                <a:gd name="connsiteX1" fmla="*/ 450535 w 450535"/>
                <a:gd name="connsiteY1" fmla="*/ 0 h 1267380"/>
                <a:gd name="connsiteX2" fmla="*/ 450535 w 450535"/>
                <a:gd name="connsiteY2" fmla="*/ 1186534 h 1267380"/>
                <a:gd name="connsiteX3" fmla="*/ 0 w 450535"/>
                <a:gd name="connsiteY3" fmla="*/ 1181771 h 1267380"/>
                <a:gd name="connsiteX4" fmla="*/ 0 w 450535"/>
                <a:gd name="connsiteY4" fmla="*/ 0 h 1267380"/>
                <a:gd name="connsiteX0" fmla="*/ 0 w 450535"/>
                <a:gd name="connsiteY0" fmla="*/ 0 h 1255003"/>
                <a:gd name="connsiteX1" fmla="*/ 450535 w 450535"/>
                <a:gd name="connsiteY1" fmla="*/ 0 h 1255003"/>
                <a:gd name="connsiteX2" fmla="*/ 450535 w 450535"/>
                <a:gd name="connsiteY2" fmla="*/ 1186534 h 1255003"/>
                <a:gd name="connsiteX3" fmla="*/ 0 w 450535"/>
                <a:gd name="connsiteY3" fmla="*/ 1181771 h 1255003"/>
                <a:gd name="connsiteX4" fmla="*/ 0 w 450535"/>
                <a:gd name="connsiteY4" fmla="*/ 0 h 1255003"/>
                <a:gd name="connsiteX0" fmla="*/ 0 w 450535"/>
                <a:gd name="connsiteY0" fmla="*/ 0 h 1255003"/>
                <a:gd name="connsiteX1" fmla="*/ 450535 w 450535"/>
                <a:gd name="connsiteY1" fmla="*/ 0 h 1255003"/>
                <a:gd name="connsiteX2" fmla="*/ 450535 w 450535"/>
                <a:gd name="connsiteY2" fmla="*/ 1186534 h 1255003"/>
                <a:gd name="connsiteX3" fmla="*/ 0 w 450535"/>
                <a:gd name="connsiteY3" fmla="*/ 1181771 h 1255003"/>
                <a:gd name="connsiteX4" fmla="*/ 0 w 450535"/>
                <a:gd name="connsiteY4" fmla="*/ 0 h 1255003"/>
                <a:gd name="connsiteX0" fmla="*/ 0 w 450545"/>
                <a:gd name="connsiteY0" fmla="*/ 0 h 1260790"/>
                <a:gd name="connsiteX1" fmla="*/ 450535 w 450545"/>
                <a:gd name="connsiteY1" fmla="*/ 0 h 1260790"/>
                <a:gd name="connsiteX2" fmla="*/ 450535 w 450545"/>
                <a:gd name="connsiteY2" fmla="*/ 1186534 h 1260790"/>
                <a:gd name="connsiteX3" fmla="*/ 0 w 450545"/>
                <a:gd name="connsiteY3" fmla="*/ 1181771 h 1260790"/>
                <a:gd name="connsiteX4" fmla="*/ 0 w 450545"/>
                <a:gd name="connsiteY4" fmla="*/ 0 h 1260790"/>
                <a:gd name="connsiteX0" fmla="*/ 0 w 450545"/>
                <a:gd name="connsiteY0" fmla="*/ 0 h 1260790"/>
                <a:gd name="connsiteX1" fmla="*/ 450535 w 450545"/>
                <a:gd name="connsiteY1" fmla="*/ 0 h 1260790"/>
                <a:gd name="connsiteX2" fmla="*/ 450535 w 450545"/>
                <a:gd name="connsiteY2" fmla="*/ 1186534 h 1260790"/>
                <a:gd name="connsiteX3" fmla="*/ 0 w 450545"/>
                <a:gd name="connsiteY3" fmla="*/ 1181771 h 1260790"/>
                <a:gd name="connsiteX4" fmla="*/ 0 w 450545"/>
                <a:gd name="connsiteY4" fmla="*/ 0 h 126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45" h="1260790">
                  <a:moveTo>
                    <a:pt x="0" y="0"/>
                  </a:moveTo>
                  <a:lnTo>
                    <a:pt x="450535" y="0"/>
                  </a:lnTo>
                  <a:lnTo>
                    <a:pt x="450535" y="1186534"/>
                  </a:lnTo>
                  <a:cubicBezTo>
                    <a:pt x="452757" y="1251621"/>
                    <a:pt x="88265" y="1316709"/>
                    <a:pt x="0" y="11817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3693715" y="4232623"/>
              <a:ext cx="442002" cy="13379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4429808" y="4757515"/>
            <a:ext cx="1058360" cy="4004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29808" y="5152649"/>
            <a:ext cx="1058360" cy="36831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361329" y="5152649"/>
            <a:ext cx="3281362" cy="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999392" y="4922482"/>
            <a:ext cx="191548" cy="46212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5428399" y="4488555"/>
            <a:ext cx="29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</a:rPr>
              <a:t>u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46473" y="5354758"/>
            <a:ext cx="25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v</a:t>
            </a:r>
            <a:endParaRPr lang="en-GB" b="1" dirty="0">
              <a:solidFill>
                <a:srgbClr val="92D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3006" y="4851529"/>
            <a:ext cx="2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endParaRPr lang="en-GB" sz="1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425651" y="4713551"/>
            <a:ext cx="669515" cy="858516"/>
            <a:chOff x="4425651" y="4713551"/>
            <a:chExt cx="669515" cy="85851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4425651" y="4713551"/>
              <a:ext cx="669515" cy="439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2700000" flipV="1">
              <a:off x="4493281" y="5017761"/>
              <a:ext cx="669515" cy="439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83696" y="5119929"/>
              <a:ext cx="50204" cy="10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4481513" y="5132319"/>
              <a:ext cx="43666" cy="39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Arc 36"/>
          <p:cNvSpPr/>
          <p:nvPr/>
        </p:nvSpPr>
        <p:spPr>
          <a:xfrm>
            <a:off x="4724181" y="4922480"/>
            <a:ext cx="125932" cy="14281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2020" y="4748578"/>
            <a:ext cx="2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GB" sz="1400" dirty="0"/>
          </a:p>
        </p:txBody>
      </p:sp>
      <p:sp>
        <p:nvSpPr>
          <p:cNvPr id="39" name="Curved Down Arrow 38"/>
          <p:cNvSpPr/>
          <p:nvPr/>
        </p:nvSpPr>
        <p:spPr>
          <a:xfrm>
            <a:off x="5065820" y="5225204"/>
            <a:ext cx="239425" cy="1295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Curved Down Arrow 41"/>
          <p:cNvSpPr/>
          <p:nvPr/>
        </p:nvSpPr>
        <p:spPr>
          <a:xfrm rot="16487533">
            <a:off x="4917691" y="4672876"/>
            <a:ext cx="239425" cy="1295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7318" y="4321816"/>
            <a:ext cx="5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7606" y="5130800"/>
            <a:ext cx="5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4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-119799"/>
            <a:ext cx="9644063" cy="7786688"/>
            <a:chOff x="0" y="-928688"/>
            <a:chExt cx="9644063" cy="7786688"/>
          </a:xfrm>
        </p:grpSpPr>
        <p:pic>
          <p:nvPicPr>
            <p:cNvPr id="23" name="Picture 4" descr="rbmnf3_movie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-928688"/>
              <a:ext cx="9596438" cy="778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>
            <a:xfrm>
              <a:off x="0" y="0"/>
              <a:ext cx="2428875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-785132"/>
              <a:ext cx="9644063" cy="1848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72313" y="928688"/>
              <a:ext cx="2571750" cy="5929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28813" y="5572125"/>
              <a:ext cx="5643562" cy="1285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51357" y="6441008"/>
            <a:ext cx="583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RbMnF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pic>
        <p:nvPicPr>
          <p:cNvPr id="14" name="Picture 2" descr="isislargetop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4000" cy="1841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View data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can plot 1D, 2D, 3D sections (“cuts”) of the data:</a:t>
            </a:r>
          </a:p>
        </p:txBody>
      </p:sp>
    </p:spTree>
    <p:extLst>
      <p:ext uri="{BB962C8B-B14F-4D97-AF65-F5344CB8AC3E}">
        <p14:creationId xmlns:p14="http://schemas.microsoft.com/office/powerpoint/2010/main" val="236084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can plot 1D, 2D, 3D sections (“cuts”) of the data:</a:t>
            </a: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View data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822" y="2052681"/>
            <a:ext cx="9426575" cy="3840163"/>
            <a:chOff x="-174235" y="2450800"/>
            <a:chExt cx="9426575" cy="3840163"/>
          </a:xfrm>
        </p:grpSpPr>
        <p:grpSp>
          <p:nvGrpSpPr>
            <p:cNvPr id="5" name="Group 62"/>
            <p:cNvGrpSpPr>
              <a:grpSpLocks/>
            </p:cNvGrpSpPr>
            <p:nvPr/>
          </p:nvGrpSpPr>
          <p:grpSpPr bwMode="auto">
            <a:xfrm>
              <a:off x="-174235" y="2496838"/>
              <a:ext cx="5238750" cy="3711575"/>
              <a:chOff x="0" y="2702"/>
              <a:chExt cx="3300" cy="2338"/>
            </a:xfrm>
          </p:grpSpPr>
          <p:pic>
            <p:nvPicPr>
              <p:cNvPr id="6" name="Picture 7" descr="d2_q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2702"/>
                <a:ext cx="3115" cy="2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Rectangle 60"/>
              <p:cNvSpPr>
                <a:spLocks noChangeArrowheads="1"/>
              </p:cNvSpPr>
              <p:nvPr/>
            </p:nvSpPr>
            <p:spPr bwMode="auto">
              <a:xfrm>
                <a:off x="2718" y="3133"/>
                <a:ext cx="582" cy="1693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57"/>
            <p:cNvGrpSpPr>
              <a:grpSpLocks/>
            </p:cNvGrpSpPr>
            <p:nvPr/>
          </p:nvGrpSpPr>
          <p:grpSpPr bwMode="auto">
            <a:xfrm>
              <a:off x="1884752" y="2450800"/>
              <a:ext cx="7367588" cy="3840163"/>
              <a:chOff x="1372" y="582"/>
              <a:chExt cx="4641" cy="2419"/>
            </a:xfrm>
          </p:grpSpPr>
          <p:sp>
            <p:nvSpPr>
              <p:cNvPr id="9" name="Line 31"/>
              <p:cNvSpPr>
                <a:spLocks noChangeShapeType="1"/>
              </p:cNvSpPr>
              <p:nvPr/>
            </p:nvSpPr>
            <p:spPr bwMode="auto">
              <a:xfrm flipH="1">
                <a:off x="1372" y="1745"/>
                <a:ext cx="873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0" name="Picture 56" descr="ce_6mev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787" y="582"/>
                <a:ext cx="3226" cy="2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 Box 16"/>
              <p:cNvSpPr txBox="1">
                <a:spLocks noChangeArrowheads="1"/>
              </p:cNvSpPr>
              <p:nvPr/>
            </p:nvSpPr>
            <p:spPr bwMode="auto">
              <a:xfrm>
                <a:off x="4149" y="872"/>
                <a:ext cx="1251" cy="233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 = 6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meV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18" charset="2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3151357" y="6441008"/>
            <a:ext cx="583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RbMnF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26654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When you use Horace to take a section from the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200" dirty="0" smtClean="0">
                <a:latin typeface="+mn-lt"/>
              </a:rPr>
              <a:t> file (“make a cut”) you can create two types of objects:</a:t>
            </a: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(d1d, d2d, d3d, d4d) 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objects contain only </a:t>
            </a:r>
            <a:r>
              <a:rPr lang="en-GB" sz="1600" dirty="0" err="1" smtClean="0">
                <a:latin typeface="+mn-lt"/>
                <a:cs typeface="Courier New" panose="02070309020205020404" pitchFamily="49" charset="0"/>
              </a:rPr>
              <a:t>histogrammed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 (binned) data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+mn-lt"/>
              </a:rPr>
              <a:t>  objects contains both </a:t>
            </a:r>
            <a:r>
              <a:rPr lang="en-GB" sz="1600" dirty="0" err="1" smtClean="0">
                <a:latin typeface="+mn-lt"/>
              </a:rPr>
              <a:t>histogrammed</a:t>
            </a:r>
            <a:r>
              <a:rPr lang="en-GB" sz="1600" dirty="0" smtClean="0">
                <a:latin typeface="+mn-lt"/>
              </a:rPr>
              <a:t> data which can be plotted and all the detector-energy elements (“pixels”) which were </a:t>
            </a:r>
            <a:r>
              <a:rPr lang="en-GB" sz="1600" dirty="0" err="1" smtClean="0">
                <a:latin typeface="+mn-lt"/>
              </a:rPr>
              <a:t>rebinned</a:t>
            </a:r>
            <a:r>
              <a:rPr lang="en-GB" sz="1600" dirty="0" smtClean="0">
                <a:latin typeface="+mn-lt"/>
              </a:rPr>
              <a:t>.</a:t>
            </a:r>
          </a:p>
          <a:p>
            <a:pPr marL="449263" indent="-449263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qw</a:t>
            </a:r>
            <a:r>
              <a:rPr lang="en-GB" sz="2200" dirty="0" smtClean="0">
                <a:latin typeface="+mn-lt"/>
              </a:rPr>
              <a:t> objects are created by default but take up a lot of memory.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GB" sz="2200" dirty="0" smtClean="0">
                <a:latin typeface="+mn-lt"/>
              </a:rPr>
              <a:t> objects are created with </a:t>
            </a:r>
            <a:r>
              <a:rPr lang="en-GB" sz="2200" dirty="0">
                <a:latin typeface="+mn-lt"/>
              </a:rPr>
              <a:t>the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'-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nopix</a:t>
            </a:r>
            <a:r>
              <a:rPr lang="en-GB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2200" dirty="0" smtClean="0">
                <a:latin typeface="+mn-lt"/>
              </a:rPr>
              <a:t> flag.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Certain operations (smooth, replicate) only work with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dnd</a:t>
            </a:r>
            <a:r>
              <a:rPr lang="en-GB" sz="2200" dirty="0" smtClean="0">
                <a:latin typeface="+mn-lt"/>
              </a:rPr>
              <a:t>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Other operations (resolution convolution, symmetrisation, re-</a:t>
            </a:r>
            <a:r>
              <a:rPr lang="en-GB" sz="2200" dirty="0" err="1" smtClean="0">
                <a:latin typeface="+mn-lt"/>
              </a:rPr>
              <a:t>rebin</a:t>
            </a:r>
            <a:r>
              <a:rPr lang="en-GB" sz="2200" dirty="0" smtClean="0">
                <a:latin typeface="+mn-lt"/>
              </a:rPr>
              <a:t>) only work with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200" dirty="0" smtClean="0">
                <a:latin typeface="+mn-lt"/>
                <a:cs typeface="Courier New" panose="02070309020205020404" pitchFamily="49" charset="0"/>
              </a:rPr>
              <a:t> objects</a:t>
            </a:r>
            <a:endParaRPr lang="en-GB" sz="22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Horace Data Types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sp>
        <p:nvSpPr>
          <p:cNvPr id="2" name="Rectangle 1"/>
          <p:cNvSpPr/>
          <p:nvPr/>
        </p:nvSpPr>
        <p:spPr>
          <a:xfrm>
            <a:off x="776377" y="2130725"/>
            <a:ext cx="8005314" cy="819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(and 5 min break)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5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Horace GUI </a:t>
            </a:r>
            <a:r>
              <a:rPr lang="en-GB" dirty="0" smtClean="0"/>
              <a:t>Demonstration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Horace GUI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Demonstration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70839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52103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+mn-lt"/>
              </a:rPr>
              <a:t>For a given single crystal sample orientation (rotation angle), the detector banks on a direct-geometry </a:t>
            </a:r>
            <a:r>
              <a:rPr lang="en-GB" sz="2600" dirty="0" err="1" smtClean="0">
                <a:latin typeface="+mn-lt"/>
              </a:rPr>
              <a:t>ToF</a:t>
            </a:r>
            <a:r>
              <a:rPr lang="en-GB" sz="2600" dirty="0" smtClean="0">
                <a:latin typeface="+mn-lt"/>
              </a:rPr>
              <a:t> spectrometer image a 3D parabolic surface in the 4D (</a:t>
            </a:r>
            <a:r>
              <a:rPr lang="en-GB" sz="2600" b="1" i="1" dirty="0" smtClean="0">
                <a:latin typeface="+mn-lt"/>
              </a:rPr>
              <a:t>Q</a:t>
            </a:r>
            <a:r>
              <a:rPr lang="en-GB" sz="2600" dirty="0" smtClean="0">
                <a:latin typeface="+mn-lt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reciprocal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surface changes when the crystal is rotated.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By combining multiple measurements at different rotations, a 4D S(</a:t>
            </a:r>
            <a:r>
              <a:rPr lang="en-GB" sz="2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dataset (an </a:t>
            </a:r>
            <a:r>
              <a:rPr lang="en-GB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Horace) can be reconstructed.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single-crystal datasets covering large (</a:t>
            </a:r>
            <a:r>
              <a:rPr lang="en-GB" sz="2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are useful to details of microscopic models or explore lifetime (linewidth broadening) effects.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18306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521898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Horace stores data 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GB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sorted 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in a coarse regular (</a:t>
            </a:r>
            <a:r>
              <a:rPr lang="en-GB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grid 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for fast access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Horace has two types of data objects in memory: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(d1d, d2d, d3d, d4d) </a:t>
            </a:r>
            <a:r>
              <a:rPr lang="en-GB" dirty="0">
                <a:cs typeface="Courier New" panose="02070309020205020404" pitchFamily="49" charset="0"/>
              </a:rPr>
              <a:t>objects contain only </a:t>
            </a:r>
            <a:r>
              <a:rPr lang="en-GB" dirty="0" err="1">
                <a:cs typeface="Courier New" panose="02070309020205020404" pitchFamily="49" charset="0"/>
              </a:rPr>
              <a:t>histogrammed</a:t>
            </a:r>
            <a:r>
              <a:rPr lang="en-GB" dirty="0">
                <a:cs typeface="Courier New" panose="02070309020205020404" pitchFamily="49" charset="0"/>
              </a:rPr>
              <a:t> (binned) </a:t>
            </a:r>
            <a:r>
              <a:rPr lang="en-GB" dirty="0" smtClean="0">
                <a:cs typeface="Courier New" panose="02070309020205020404" pitchFamily="49" charset="0"/>
              </a:rPr>
              <a:t>data. Created with </a:t>
            </a:r>
            <a:r>
              <a:rPr lang="en-GB" dirty="0"/>
              <a:t>the </a:t>
            </a:r>
            <a:r>
              <a:rPr lang="en-GB" dirty="0" smtClean="0"/>
              <a:t>              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dirty="0"/>
              <a:t> </a:t>
            </a:r>
            <a:r>
              <a:rPr lang="en-GB" dirty="0" smtClean="0"/>
              <a:t>flag.</a:t>
            </a:r>
          </a:p>
          <a:p>
            <a:pPr marL="896938" lvl="1" indent="-371475">
              <a:buFont typeface="Arial" panose="020B0604020202020204" pitchFamily="34" charset="0"/>
              <a:buChar char="•"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dirty="0"/>
              <a:t>  objects contains both </a:t>
            </a:r>
            <a:r>
              <a:rPr lang="en-GB" dirty="0" err="1"/>
              <a:t>histogrammed</a:t>
            </a:r>
            <a:r>
              <a:rPr lang="en-GB" dirty="0"/>
              <a:t> data which can be plotted and all the </a:t>
            </a:r>
            <a:r>
              <a:rPr lang="en-GB" dirty="0" smtClean="0"/>
              <a:t>pixels </a:t>
            </a:r>
            <a:r>
              <a:rPr lang="en-GB" dirty="0"/>
              <a:t>which </a:t>
            </a:r>
            <a:r>
              <a:rPr lang="en-GB" dirty="0" smtClean="0"/>
              <a:t>were used in the </a:t>
            </a:r>
            <a:r>
              <a:rPr lang="en-GB" dirty="0" err="1" smtClean="0"/>
              <a:t>histogrammed</a:t>
            </a:r>
            <a:r>
              <a:rPr lang="en-GB" dirty="0" smtClean="0"/>
              <a:t> data.</a:t>
            </a:r>
            <a:endParaRPr lang="en-GB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latin typeface="+mn-lt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600139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0226"/>
            <a:ext cx="8229600" cy="47455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Recap from yesterday: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Detector trajectories:</a:t>
            </a: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Recap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55" y="1250061"/>
            <a:ext cx="1619048" cy="9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3863" y="795451"/>
            <a:ext cx="253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 smtClean="0"/>
              <a:t>Conservation of momentum</a:t>
            </a:r>
          </a:p>
          <a:p>
            <a:pPr algn="r"/>
            <a:r>
              <a:rPr lang="en-GB" sz="1600" dirty="0" smtClean="0"/>
              <a:t>And energy</a:t>
            </a:r>
            <a:endParaRPr lang="en-GB" sz="1600" dirty="0"/>
          </a:p>
        </p:txBody>
      </p:sp>
      <p:sp>
        <p:nvSpPr>
          <p:cNvPr id="11" name="Line 50"/>
          <p:cNvSpPr>
            <a:spLocks noChangeShapeType="1"/>
          </p:cNvSpPr>
          <p:nvPr/>
        </p:nvSpPr>
        <p:spPr bwMode="auto">
          <a:xfrm>
            <a:off x="1936273" y="6027907"/>
            <a:ext cx="1439863" cy="1588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51"/>
          <p:cNvSpPr>
            <a:spLocks noChangeShapeType="1"/>
          </p:cNvSpPr>
          <p:nvPr/>
        </p:nvSpPr>
        <p:spPr bwMode="auto">
          <a:xfrm flipV="1">
            <a:off x="2079148" y="4729331"/>
            <a:ext cx="1588" cy="1443039"/>
          </a:xfrm>
          <a:prstGeom prst="line">
            <a:avLst/>
          </a:prstGeom>
          <a:noFill/>
          <a:ln w="255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3" name="Picture 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7" t="6349"/>
          <a:stretch>
            <a:fillRect/>
          </a:stretch>
        </p:blipFill>
        <p:spPr bwMode="auto">
          <a:xfrm>
            <a:off x="3460273" y="5865982"/>
            <a:ext cx="3603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2457" t="63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Freeform 61"/>
          <p:cNvSpPr>
            <a:spLocks noChangeArrowheads="1"/>
          </p:cNvSpPr>
          <p:nvPr/>
        </p:nvSpPr>
        <p:spPr bwMode="auto">
          <a:xfrm>
            <a:off x="2437923" y="4008606"/>
            <a:ext cx="685800" cy="2027239"/>
          </a:xfrm>
          <a:custGeom>
            <a:avLst/>
            <a:gdLst>
              <a:gd name="T0" fmla="*/ 2147483647 w 1905"/>
              <a:gd name="T1" fmla="*/ 2147483647 h 5630"/>
              <a:gd name="T2" fmla="*/ 2147483647 w 1905"/>
              <a:gd name="T3" fmla="*/ 2147483647 h 563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905" h="5630">
                <a:moveTo>
                  <a:pt x="302" y="5538"/>
                </a:moveTo>
                <a:cubicBezTo>
                  <a:pt x="0" y="0"/>
                  <a:pt x="1904" y="5629"/>
                  <a:pt x="1904" y="5629"/>
                </a:cubicBezTo>
              </a:path>
            </a:pathLst>
          </a:custGeom>
          <a:noFill/>
          <a:ln w="9000" cap="flat">
            <a:solidFill>
              <a:srgbClr val="CC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Text Box 62"/>
          <p:cNvSpPr txBox="1">
            <a:spLocks noChangeArrowheads="1"/>
          </p:cNvSpPr>
          <p:nvPr/>
        </p:nvSpPr>
        <p:spPr bwMode="auto">
          <a:xfrm>
            <a:off x="1636236" y="6345407"/>
            <a:ext cx="205263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alibri" panose="020F0502020204030204" pitchFamily="34" charset="0"/>
                <a:ea typeface="Arial Unicode MS" pitchFamily="34" charset="-128"/>
              </a:rPr>
              <a:t>Direct geometry</a:t>
            </a:r>
          </a:p>
        </p:txBody>
      </p:sp>
      <p:pic>
        <p:nvPicPr>
          <p:cNvPr id="17" name="Picture 1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9"/>
          <a:stretch>
            <a:fillRect/>
          </a:stretch>
        </p:blipFill>
        <p:spPr bwMode="auto">
          <a:xfrm>
            <a:off x="1847373" y="4086394"/>
            <a:ext cx="647700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775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0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25503" y="2967489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(Powder)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159785" y="2964619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(Single Crystal)</a:t>
            </a:r>
            <a:endParaRPr lang="en-GB" dirty="0"/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7804117" y="498953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>
            <a:off x="6712533" y="4159339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26733" y="4566918"/>
            <a:ext cx="2059896" cy="1395681"/>
            <a:chOff x="5950903" y="2481263"/>
            <a:chExt cx="2059896" cy="1395681"/>
          </a:xfrm>
        </p:grpSpPr>
        <p:sp>
          <p:nvSpPr>
            <p:cNvPr id="41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3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4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5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6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7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8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9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0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1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2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3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4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5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6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7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8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9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0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2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3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4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5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27" name="Line 43"/>
          <p:cNvSpPr>
            <a:spLocks noChangeShapeType="1"/>
          </p:cNvSpPr>
          <p:nvPr/>
        </p:nvSpPr>
        <p:spPr bwMode="auto">
          <a:xfrm flipH="1">
            <a:off x="6548129" y="5255540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" name="Line 43"/>
          <p:cNvSpPr>
            <a:spLocks noChangeShapeType="1"/>
          </p:cNvSpPr>
          <p:nvPr/>
        </p:nvSpPr>
        <p:spPr bwMode="auto">
          <a:xfrm flipH="1">
            <a:off x="7329762" y="5255540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6829129" y="522378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Line 109"/>
          <p:cNvSpPr>
            <a:spLocks noChangeShapeType="1"/>
          </p:cNvSpPr>
          <p:nvPr/>
        </p:nvSpPr>
        <p:spPr bwMode="auto">
          <a:xfrm flipV="1">
            <a:off x="6554637" y="5181167"/>
            <a:ext cx="176" cy="9771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Line 63"/>
          <p:cNvSpPr>
            <a:spLocks noChangeShapeType="1"/>
          </p:cNvSpPr>
          <p:nvPr/>
        </p:nvSpPr>
        <p:spPr bwMode="auto">
          <a:xfrm flipH="1" flipV="1">
            <a:off x="6535632" y="4086393"/>
            <a:ext cx="814195" cy="1168209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6289661" y="4648837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33" name="Line 43"/>
          <p:cNvSpPr>
            <a:spLocks noChangeShapeType="1"/>
          </p:cNvSpPr>
          <p:nvPr/>
        </p:nvSpPr>
        <p:spPr bwMode="auto">
          <a:xfrm rot="3300000" flipH="1">
            <a:off x="6734314" y="4940252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" name="Line 109"/>
          <p:cNvSpPr>
            <a:spLocks noChangeShapeType="1"/>
          </p:cNvSpPr>
          <p:nvPr/>
        </p:nvSpPr>
        <p:spPr bwMode="auto">
          <a:xfrm flipV="1">
            <a:off x="6553432" y="4615867"/>
            <a:ext cx="349742" cy="663012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Line 109"/>
          <p:cNvSpPr>
            <a:spLocks noChangeShapeType="1"/>
          </p:cNvSpPr>
          <p:nvPr/>
        </p:nvSpPr>
        <p:spPr bwMode="auto">
          <a:xfrm flipV="1">
            <a:off x="6560003" y="4541700"/>
            <a:ext cx="299476" cy="720405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Line 109"/>
          <p:cNvSpPr>
            <a:spLocks noChangeShapeType="1"/>
          </p:cNvSpPr>
          <p:nvPr/>
        </p:nvSpPr>
        <p:spPr bwMode="auto">
          <a:xfrm flipV="1">
            <a:off x="6564942" y="4476750"/>
            <a:ext cx="240686" cy="785358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" name="Line 109"/>
          <p:cNvSpPr>
            <a:spLocks noChangeShapeType="1"/>
          </p:cNvSpPr>
          <p:nvPr/>
        </p:nvSpPr>
        <p:spPr bwMode="auto">
          <a:xfrm flipV="1">
            <a:off x="6564940" y="4383624"/>
            <a:ext cx="180521" cy="878482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" name="Line 109"/>
          <p:cNvSpPr>
            <a:spLocks noChangeShapeType="1"/>
          </p:cNvSpPr>
          <p:nvPr/>
        </p:nvSpPr>
        <p:spPr bwMode="auto">
          <a:xfrm flipV="1">
            <a:off x="6564940" y="4297469"/>
            <a:ext cx="117872" cy="95713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" name="Line 109"/>
          <p:cNvSpPr>
            <a:spLocks noChangeShapeType="1"/>
          </p:cNvSpPr>
          <p:nvPr/>
        </p:nvSpPr>
        <p:spPr bwMode="auto">
          <a:xfrm flipV="1">
            <a:off x="6564938" y="4193854"/>
            <a:ext cx="40553" cy="1061684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" name="Line 109"/>
          <p:cNvSpPr>
            <a:spLocks noChangeShapeType="1"/>
          </p:cNvSpPr>
          <p:nvPr/>
        </p:nvSpPr>
        <p:spPr bwMode="auto">
          <a:xfrm flipH="1" flipV="1">
            <a:off x="6535629" y="4095487"/>
            <a:ext cx="29307" cy="1160049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6" name="Freeform 61"/>
          <p:cNvSpPr>
            <a:spLocks noChangeArrowheads="1"/>
          </p:cNvSpPr>
          <p:nvPr/>
        </p:nvSpPr>
        <p:spPr bwMode="auto">
          <a:xfrm>
            <a:off x="2535128" y="5127351"/>
            <a:ext cx="109645" cy="899430"/>
          </a:xfrm>
          <a:custGeom>
            <a:avLst/>
            <a:gdLst>
              <a:gd name="T0" fmla="*/ 2147483647 w 1905"/>
              <a:gd name="T1" fmla="*/ 2147483647 h 5630"/>
              <a:gd name="T2" fmla="*/ 2147483647 w 1905"/>
              <a:gd name="T3" fmla="*/ 2147483647 h 5630"/>
              <a:gd name="T4" fmla="*/ 0 60000 65536"/>
              <a:gd name="T5" fmla="*/ 0 60000 65536"/>
              <a:gd name="connsiteX0" fmla="*/ 457 w 1923"/>
              <a:gd name="connsiteY0" fmla="*/ 5855 h 5855"/>
              <a:gd name="connsiteX1" fmla="*/ 1923 w 1923"/>
              <a:gd name="connsiteY1" fmla="*/ 1552 h 5855"/>
              <a:gd name="connsiteX0" fmla="*/ 2393 w 9836"/>
              <a:gd name="connsiteY0" fmla="*/ 9972 h 9972"/>
              <a:gd name="connsiteX1" fmla="*/ 9836 w 9836"/>
              <a:gd name="connsiteY1" fmla="*/ 2683 h 9972"/>
              <a:gd name="connsiteX0" fmla="*/ 3507 w 11074"/>
              <a:gd name="connsiteY0" fmla="*/ 7984 h 7984"/>
              <a:gd name="connsiteX1" fmla="*/ 2507 w 11074"/>
              <a:gd name="connsiteY1" fmla="*/ 4464 h 7984"/>
              <a:gd name="connsiteX2" fmla="*/ 11074 w 11074"/>
              <a:gd name="connsiteY2" fmla="*/ 675 h 7984"/>
              <a:gd name="connsiteX0" fmla="*/ 909 w 7742"/>
              <a:gd name="connsiteY0" fmla="*/ 9163 h 9163"/>
              <a:gd name="connsiteX1" fmla="*/ 6 w 7742"/>
              <a:gd name="connsiteY1" fmla="*/ 4754 h 9163"/>
              <a:gd name="connsiteX2" fmla="*/ 7742 w 7742"/>
              <a:gd name="connsiteY2" fmla="*/ 8 h 9163"/>
              <a:gd name="connsiteX0" fmla="*/ 1173 w 9999"/>
              <a:gd name="connsiteY0" fmla="*/ 10003 h 10003"/>
              <a:gd name="connsiteX1" fmla="*/ 7 w 9999"/>
              <a:gd name="connsiteY1" fmla="*/ 5191 h 10003"/>
              <a:gd name="connsiteX2" fmla="*/ 9999 w 9999"/>
              <a:gd name="connsiteY2" fmla="*/ 12 h 10003"/>
              <a:gd name="connsiteX0" fmla="*/ 1210 w 10037"/>
              <a:gd name="connsiteY0" fmla="*/ 10000 h 10000"/>
              <a:gd name="connsiteX1" fmla="*/ 44 w 10037"/>
              <a:gd name="connsiteY1" fmla="*/ 5189 h 10000"/>
              <a:gd name="connsiteX2" fmla="*/ 10037 w 10037"/>
              <a:gd name="connsiteY2" fmla="*/ 12 h 10000"/>
              <a:gd name="connsiteX0" fmla="*/ 1210 w 10037"/>
              <a:gd name="connsiteY0" fmla="*/ 10357 h 10357"/>
              <a:gd name="connsiteX1" fmla="*/ 44 w 10037"/>
              <a:gd name="connsiteY1" fmla="*/ 5189 h 10357"/>
              <a:gd name="connsiteX2" fmla="*/ 10037 w 10037"/>
              <a:gd name="connsiteY2" fmla="*/ 12 h 10357"/>
              <a:gd name="connsiteX0" fmla="*/ 1265 w 10092"/>
              <a:gd name="connsiteY0" fmla="*/ 10357 h 10357"/>
              <a:gd name="connsiteX1" fmla="*/ 99 w 10092"/>
              <a:gd name="connsiteY1" fmla="*/ 5189 h 10357"/>
              <a:gd name="connsiteX2" fmla="*/ 10092 w 10092"/>
              <a:gd name="connsiteY2" fmla="*/ 12 h 10357"/>
              <a:gd name="connsiteX0" fmla="*/ 1661 w 10060"/>
              <a:gd name="connsiteY0" fmla="*/ 10384 h 10384"/>
              <a:gd name="connsiteX1" fmla="*/ 67 w 10060"/>
              <a:gd name="connsiteY1" fmla="*/ 5189 h 10384"/>
              <a:gd name="connsiteX2" fmla="*/ 10060 w 10060"/>
              <a:gd name="connsiteY2" fmla="*/ 12 h 10384"/>
              <a:gd name="connsiteX0" fmla="*/ 1661 w 10060"/>
              <a:gd name="connsiteY0" fmla="*/ 10384 h 10384"/>
              <a:gd name="connsiteX1" fmla="*/ 67 w 10060"/>
              <a:gd name="connsiteY1" fmla="*/ 5189 h 10384"/>
              <a:gd name="connsiteX2" fmla="*/ 10060 w 10060"/>
              <a:gd name="connsiteY2" fmla="*/ 12 h 10384"/>
              <a:gd name="connsiteX0" fmla="*/ 1461 w 9860"/>
              <a:gd name="connsiteY0" fmla="*/ 10384 h 10384"/>
              <a:gd name="connsiteX1" fmla="*/ 81 w 9860"/>
              <a:gd name="connsiteY1" fmla="*/ 5189 h 10384"/>
              <a:gd name="connsiteX2" fmla="*/ 9860 w 9860"/>
              <a:gd name="connsiteY2" fmla="*/ 12 h 1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60" h="10384">
                <a:moveTo>
                  <a:pt x="1461" y="10384"/>
                </a:moveTo>
                <a:cubicBezTo>
                  <a:pt x="481" y="8074"/>
                  <a:pt x="-248" y="8289"/>
                  <a:pt x="81" y="5189"/>
                </a:cubicBezTo>
                <a:cubicBezTo>
                  <a:pt x="679" y="-513"/>
                  <a:pt x="9860" y="12"/>
                  <a:pt x="9860" y="12"/>
                </a:cubicBezTo>
              </a:path>
            </a:pathLst>
          </a:custGeom>
          <a:noFill/>
          <a:ln w="12700" cap="flat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83" name="Group 82"/>
          <p:cNvGrpSpPr/>
          <p:nvPr/>
        </p:nvGrpSpPr>
        <p:grpSpPr>
          <a:xfrm>
            <a:off x="1183083" y="3417088"/>
            <a:ext cx="3342857" cy="776766"/>
            <a:chOff x="1183083" y="3417088"/>
            <a:chExt cx="3342857" cy="776766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026" y="3417088"/>
              <a:ext cx="2666667" cy="266667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083" y="3762770"/>
              <a:ext cx="3342857" cy="409524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2590801" y="3888165"/>
              <a:ext cx="133350" cy="1746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528605" y="3726156"/>
              <a:ext cx="2551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F0"/>
                  </a:solidFill>
                </a:rPr>
                <a:t>-</a:t>
              </a:r>
              <a:endParaRPr lang="en-GB" dirty="0" smtClean="0">
                <a:solidFill>
                  <a:srgbClr val="00B0F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506163" y="3824522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CCC00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8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0226"/>
            <a:ext cx="8229600" cy="47455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Recap from yesterday: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Detector trajectories:</a:t>
            </a: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Recap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55" y="1250061"/>
            <a:ext cx="1619048" cy="933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3863" y="795451"/>
            <a:ext cx="2532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 smtClean="0"/>
              <a:t>Conservation of momentum</a:t>
            </a:r>
          </a:p>
          <a:p>
            <a:pPr algn="r"/>
            <a:r>
              <a:rPr lang="en-GB" sz="1600" dirty="0" smtClean="0"/>
              <a:t>And energy</a:t>
            </a:r>
            <a:endParaRPr lang="en-GB" sz="1600" dirty="0"/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1636236" y="3991144"/>
            <a:ext cx="2184400" cy="2719388"/>
            <a:chOff x="1401763" y="3887788"/>
            <a:chExt cx="2184400" cy="2719387"/>
          </a:xfrm>
        </p:grpSpPr>
        <p:sp>
          <p:nvSpPr>
            <p:cNvPr id="11" name="Line 50"/>
            <p:cNvSpPr>
              <a:spLocks noChangeShapeType="1"/>
            </p:cNvSpPr>
            <p:nvPr/>
          </p:nvSpPr>
          <p:spPr bwMode="auto">
            <a:xfrm>
              <a:off x="1701800" y="5924550"/>
              <a:ext cx="1439863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51"/>
            <p:cNvSpPr>
              <a:spLocks noChangeShapeType="1"/>
            </p:cNvSpPr>
            <p:nvPr/>
          </p:nvSpPr>
          <p:spPr bwMode="auto">
            <a:xfrm flipV="1">
              <a:off x="1844675" y="4625975"/>
              <a:ext cx="1588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13" name="Picture 5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3225800" y="5762625"/>
              <a:ext cx="360363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" name="Freeform 60"/>
            <p:cNvSpPr>
              <a:spLocks noChangeArrowheads="1"/>
            </p:cNvSpPr>
            <p:nvPr/>
          </p:nvSpPr>
          <p:spPr bwMode="auto">
            <a:xfrm>
              <a:off x="1891030" y="3887788"/>
              <a:ext cx="1135063" cy="2033587"/>
            </a:xfrm>
            <a:custGeom>
              <a:avLst/>
              <a:gdLst>
                <a:gd name="T0" fmla="*/ 0 w 3153"/>
                <a:gd name="T1" fmla="*/ 2147483647 h 5649"/>
                <a:gd name="T2" fmla="*/ 2147483647 w 3153"/>
                <a:gd name="T3" fmla="*/ 2147483647 h 56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53" h="5649">
                  <a:moveTo>
                    <a:pt x="0" y="5648"/>
                  </a:moveTo>
                  <a:cubicBezTo>
                    <a:pt x="1535" y="0"/>
                    <a:pt x="3152" y="5648"/>
                    <a:pt x="3152" y="5648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61"/>
            <p:cNvSpPr>
              <a:spLocks noChangeArrowheads="1"/>
            </p:cNvSpPr>
            <p:nvPr/>
          </p:nvSpPr>
          <p:spPr bwMode="auto">
            <a:xfrm>
              <a:off x="2203450" y="3905250"/>
              <a:ext cx="685800" cy="2027238"/>
            </a:xfrm>
            <a:custGeom>
              <a:avLst/>
              <a:gdLst>
                <a:gd name="T0" fmla="*/ 2147483647 w 1905"/>
                <a:gd name="T1" fmla="*/ 2147483647 h 5630"/>
                <a:gd name="T2" fmla="*/ 2147483647 w 1905"/>
                <a:gd name="T3" fmla="*/ 2147483647 h 56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05" h="5630">
                  <a:moveTo>
                    <a:pt x="302" y="5538"/>
                  </a:moveTo>
                  <a:cubicBezTo>
                    <a:pt x="0" y="0"/>
                    <a:pt x="1904" y="5629"/>
                    <a:pt x="1904" y="5629"/>
                  </a:cubicBezTo>
                </a:path>
              </a:pathLst>
            </a:custGeom>
            <a:noFill/>
            <a:ln w="9000" cap="flat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 Box 62"/>
            <p:cNvSpPr txBox="1">
              <a:spLocks noChangeArrowheads="1"/>
            </p:cNvSpPr>
            <p:nvPr/>
          </p:nvSpPr>
          <p:spPr bwMode="auto">
            <a:xfrm>
              <a:off x="1401763" y="6242050"/>
              <a:ext cx="2052637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Direct geometry</a:t>
              </a:r>
            </a:p>
          </p:txBody>
        </p:sp>
        <p:pic>
          <p:nvPicPr>
            <p:cNvPr id="17" name="Picture 12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1612900" y="398303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2125503" y="2967489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(Powder)</a:t>
            </a:r>
            <a:endParaRPr lang="en-GB" dirty="0"/>
          </a:p>
        </p:txBody>
      </p:sp>
      <p:pic>
        <p:nvPicPr>
          <p:cNvPr id="21" name="Picture 2" descr="C:\Users\vqq25957\src\edatc\solution_scripts\testAnimated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530" y="3967532"/>
            <a:ext cx="3290659" cy="246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159785" y="2964619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(Single Crystal)</a:t>
            </a:r>
            <a:endParaRPr lang="en-GB" dirty="0"/>
          </a:p>
        </p:txBody>
      </p:sp>
      <p:grpSp>
        <p:nvGrpSpPr>
          <p:cNvPr id="40" name="Group 39"/>
          <p:cNvGrpSpPr/>
          <p:nvPr/>
        </p:nvGrpSpPr>
        <p:grpSpPr>
          <a:xfrm>
            <a:off x="1183083" y="3417088"/>
            <a:ext cx="3342857" cy="776766"/>
            <a:chOff x="1183083" y="3417088"/>
            <a:chExt cx="3342857" cy="77676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026" y="3417088"/>
              <a:ext cx="2666667" cy="26666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083" y="3762770"/>
              <a:ext cx="3342857" cy="409524"/>
            </a:xfrm>
            <a:prstGeom prst="rect">
              <a:avLst/>
            </a:prstGeom>
          </p:spPr>
        </p:pic>
        <p:sp>
          <p:nvSpPr>
            <p:cNvPr id="43" name="Rectangle 42"/>
            <p:cNvSpPr/>
            <p:nvPr/>
          </p:nvSpPr>
          <p:spPr>
            <a:xfrm>
              <a:off x="2590801" y="3888165"/>
              <a:ext cx="133350" cy="1746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28605" y="3726156"/>
              <a:ext cx="2551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F0"/>
                  </a:solidFill>
                </a:rPr>
                <a:t>-</a:t>
              </a:r>
              <a:endParaRPr lang="en-GB" dirty="0" smtClean="0">
                <a:solidFill>
                  <a:srgbClr val="00B0F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06163" y="3824522"/>
              <a:ext cx="3000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CCC00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36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98" y="2599548"/>
            <a:ext cx="5334000" cy="4000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2590"/>
            <a:ext cx="8229600" cy="482316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So, each detector (at specified angular position w.r.t. sample) traces a parabolic line through (</a:t>
            </a:r>
            <a:r>
              <a:rPr lang="en-GB" sz="2400" b="1" i="1" dirty="0" smtClean="0">
                <a:latin typeface="+mn-lt"/>
              </a:rPr>
              <a:t>Q</a:t>
            </a:r>
            <a:r>
              <a:rPr lang="en-GB" sz="2400" dirty="0" smtClean="0">
                <a:latin typeface="+mn-lt"/>
              </a:rPr>
              <a:t>,</a:t>
            </a:r>
            <a:r>
              <a:rPr lang="el-GR" sz="2400" dirty="0" smtClean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+mn-lt"/>
                <a:cs typeface="Calibri" panose="020F0502020204030204" pitchFamily="34" charset="0"/>
              </a:rPr>
              <a:t>)-space.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Taken together, a bank of detectors traces a parabolic surface in </a:t>
            </a:r>
            <a:r>
              <a:rPr lang="en-GB" sz="2400" dirty="0">
                <a:latin typeface="+mn-lt"/>
              </a:rPr>
              <a:t>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</a:t>
            </a:r>
            <a:r>
              <a:rPr lang="en-GB" sz="2400" dirty="0" smtClean="0">
                <a:latin typeface="+mn-lt"/>
                <a:cs typeface="Calibri" panose="020F0502020204030204" pitchFamily="34" charset="0"/>
              </a:rPr>
              <a:t>space:</a:t>
            </a: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Detector Trajectories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442" y="1337094"/>
            <a:ext cx="8410754" cy="724619"/>
          </a:xfrm>
          <a:prstGeom prst="rect">
            <a:avLst/>
          </a:prstGeom>
          <a:noFill/>
          <a:ln w="63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1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76025" y="2684719"/>
            <a:ext cx="2798084" cy="1604639"/>
            <a:chOff x="3303497" y="4159840"/>
            <a:chExt cx="2798084" cy="1604639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360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3476025" y="2684722"/>
            <a:ext cx="2798084" cy="1604639"/>
            <a:chOff x="3303497" y="4159840"/>
            <a:chExt cx="2798084" cy="1604639"/>
          </a:xfrm>
        </p:grpSpPr>
        <p:sp>
          <p:nvSpPr>
            <p:cNvPr id="231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2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 rot="-300000"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240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4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7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3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→ In a single crystal, rotating the sample is equivalent to rotating the detector surface in </a:t>
            </a:r>
            <a:r>
              <a:rPr lang="en-GB" sz="2400" dirty="0">
                <a:latin typeface="+mn-lt"/>
              </a:rPr>
              <a:t>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)-space</a:t>
            </a: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3474881" y="2787243"/>
            <a:ext cx="2798084" cy="1509349"/>
            <a:chOff x="3303497" y="4255130"/>
            <a:chExt cx="2798084" cy="1509349"/>
          </a:xfrm>
        </p:grpSpPr>
        <p:sp>
          <p:nvSpPr>
            <p:cNvPr id="232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3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242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5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 rot="300000">
              <a:off x="4348536" y="4255130"/>
              <a:ext cx="1573633" cy="897580"/>
              <a:chOff x="4324893" y="4159840"/>
              <a:chExt cx="1573633" cy="897580"/>
            </a:xfrm>
          </p:grpSpPr>
          <p:sp>
            <p:nvSpPr>
              <p:cNvPr id="238" name="Line 43"/>
              <p:cNvSpPr>
                <a:spLocks noChangeShapeType="1"/>
              </p:cNvSpPr>
              <p:nvPr/>
            </p:nvSpPr>
            <p:spPr bwMode="auto">
              <a:xfrm flipH="1">
                <a:off x="4324893" y="5057420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9" name="Line 43"/>
              <p:cNvSpPr>
                <a:spLocks noChangeShapeType="1"/>
              </p:cNvSpPr>
              <p:nvPr/>
            </p:nvSpPr>
            <p:spPr bwMode="auto">
              <a:xfrm flipH="1">
                <a:off x="5106526" y="5057420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0" name="Line 109"/>
              <p:cNvSpPr>
                <a:spLocks noChangeShapeType="1"/>
              </p:cNvSpPr>
              <p:nvPr/>
            </p:nvSpPr>
            <p:spPr bwMode="auto">
              <a:xfrm flipV="1">
                <a:off x="4334840" y="4159840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1" name="Line 63"/>
              <p:cNvSpPr>
                <a:spLocks noChangeShapeType="1"/>
              </p:cNvSpPr>
              <p:nvPr/>
            </p:nvSpPr>
            <p:spPr bwMode="auto">
              <a:xfrm flipH="1" flipV="1">
                <a:off x="4445706" y="4166895"/>
                <a:ext cx="693469" cy="887817"/>
              </a:xfrm>
              <a:prstGeom prst="line">
                <a:avLst/>
              </a:prstGeom>
              <a:noFill/>
              <a:ln w="9360">
                <a:solidFill>
                  <a:srgbClr val="00FF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37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6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722"/>
            <a:ext cx="8229600" cy="478003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In a single crystal, rotating the sample is equivalent to rotating the detector surface in 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)-space</a:t>
            </a: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6" name="Picture 2" descr="C:\Users\vqq25957\src\edatc\solution_scripts\testAnimat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77" y="2392513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41108</TotalTime>
  <Words>1467</Words>
  <Application>Microsoft Office PowerPoint</Application>
  <PresentationFormat>On-screen Show (4:3)</PresentationFormat>
  <Paragraphs>197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Arial Unicode MS</vt:lpstr>
      <vt:lpstr>Calibri</vt:lpstr>
      <vt:lpstr>Courier New</vt:lpstr>
      <vt:lpstr>DejaVu Sans</vt:lpstr>
      <vt:lpstr>Liberation Serif</vt:lpstr>
      <vt:lpstr>Lucida Sans</vt:lpstr>
      <vt:lpstr>Symbol</vt:lpstr>
      <vt:lpstr>Title1</vt:lpstr>
      <vt:lpstr>Title3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Le, Duc (STFC,RAL,ISIS)</dc:creator>
  <cp:lastModifiedBy>Le, Duc (STFC,RAL,ISIS)</cp:lastModifiedBy>
  <cp:revision>207</cp:revision>
  <dcterms:created xsi:type="dcterms:W3CDTF">2007-08-10T08:53:48Z</dcterms:created>
  <dcterms:modified xsi:type="dcterms:W3CDTF">2021-06-29T07:54:25Z</dcterms:modified>
</cp:coreProperties>
</file>